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Lst>
  <p:sldSz cx="9144000" cy="5143500" type="screen16x9"/>
  <p:notesSz cx="6858000" cy="9144000"/>
  <p:embeddedFontLst>
    <p:embeddedFont>
      <p:font typeface="DM Sans" pitchFamily="2" charset="0"/>
      <p:regular r:id="rId123"/>
      <p:bold r:id="rId124"/>
      <p:italic r:id="rId125"/>
      <p:boldItalic r:id="rId126"/>
    </p:embeddedFont>
    <p:embeddedFont>
      <p:font typeface="Helvetica Neue" panose="020B0604020202020204" charset="0"/>
      <p:regular r:id="rId127"/>
      <p:bold r:id="rId128"/>
      <p:italic r:id="rId129"/>
      <p:boldItalic r:id="rId130"/>
    </p:embeddedFont>
    <p:embeddedFont>
      <p:font typeface="Helvetica Neue Light" panose="020B0604020202020204" charset="0"/>
      <p:regular r:id="rId131"/>
      <p:bold r:id="rId132"/>
      <p:italic r:id="rId133"/>
      <p:boldItalic r:id="rId134"/>
    </p:embeddedFont>
    <p:embeddedFont>
      <p:font typeface="Roboto Mono" panose="00000009000000000000" pitchFamily="49" charset="0"/>
      <p:regular r:id="rId135"/>
      <p:bold r:id="rId136"/>
      <p:italic r:id="rId137"/>
      <p:boldItalic r:id="rId138"/>
    </p:embeddedFont>
    <p:embeddedFont>
      <p:font typeface="Verdana" panose="020B0604030504040204" pitchFamily="34"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90728C-FEBD-48D6-A0D0-C99C0F950A77}">
  <a:tblStyle styleId="{3790728C-FEBD-48D6-A0D0-C99C0F950A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8.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f0168b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0f0168b83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0168b8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0168b83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0168b83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0f0168b83c_0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0f0168b83c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20f0168b83c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f0168b83c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0f0168b83c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0f0168b83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0f0168b83c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0f0168b83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0f0168b83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0f0168b83c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0f0168b83c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0f0168b83c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20f0168b83c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f0168b83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20f0168b83c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0168b83c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0f0168b83c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0f0168b83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0f0168b83c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f0168b83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0f0168b83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0f0168b83c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20f0168b83c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f0168b83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0f0168b83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0f0168b83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20f0168b83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0f0168b83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20f0168b83c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0f0168b83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0f0168b83c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0f0168b83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0f0168b83c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0f0168b83c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20f0168b83c_0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0f0168b83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20f0168b83c_0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0f0168b83c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20f0168b83c_0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f0168b83c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f0168b83c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0168b83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0f0168b83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f0168b83c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f0168b83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0168b8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f0168b83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f0168b83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0f0168b83c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0168b83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f0168b83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0168b83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0168b83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0168b83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0f0168b83c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f0168b83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0f0168b83c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f0168b83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f0168b83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f0168b83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0f0168b83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f0168b8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0f0168b83c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0168b83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0f0168b83c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f0168b83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0f0168b83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f0168b83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0f0168b83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0168b8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0f0168b83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0168b83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f0168b83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0168b83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0f0168b83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f0168b83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0f0168b83c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f0168b83c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f0168b83c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f0168b83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0f0168b83c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0168b83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0f0168b83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0168b8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0f0168b83c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f0168b83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f0168b83c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0f0168b83c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0f0168b8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0f0168b83c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f0168b8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0f0168b8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f0168b83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0f0168b83c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f0168b83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0f0168b83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f0168b83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0f0168b83c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f0168b8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f0168b83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f0168b83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0f0168b83c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0168b8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0f0168b83c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0168b83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0f0168b83c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0168b83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0f0168b83c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0168b83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0f0168b83c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0168b83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0f0168b83c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0f0168b83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0f0168b83c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f0168b83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0f0168b83c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0f0168b83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0f0168b83c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0168b83c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0f0168b83c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0168b83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0f0168b83c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f0168b83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0f0168b83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0168b83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0f0168b83c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f0168b83c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0f0168b83c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f0168b83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0f0168b83c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0f0168b83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0f0168b83c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f0168b83c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f0168b83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f0168b83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0f0168b83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f0168b83c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0f0168b83c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f0168b83c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0f0168b83c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f0168b83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0f0168b83c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f0168b83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0f0168b83c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f0168b83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0f0168b83c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0168b83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0f0168b83c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f0168b83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0f0168b83c_0_9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f0168b83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0f0168b83c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0168b83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0f0168b83c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f0168b83c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0f0168b83c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0168b83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20f0168b83c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0168b83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20f0168b83c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0f0168b83c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20f0168b83c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0f0168b83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0f0168b83c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0168b83c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0168b83c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f0168b8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0f0168b83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f0168b83c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0f0168b83c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0168b83c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0f0168b83c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0168b83c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0f0168b83c_0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0168b83c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0f0168b83c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0f0168b83c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0f0168b83c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f0168b83c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0f0168b83c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0168b83c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0f0168b83c_0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0f0168b83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20f0168b83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f0168b83c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20f0168b83c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0f0168b83c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0f0168b83c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f0168b83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0f0168b83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0f0168b83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0f0168b83c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f0168b83c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0f0168b83c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0f0168b83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0f0168b83c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0f0168b83c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0f0168b83c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0f0168b83c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0f0168b83c_0_7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f0168b83c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20f0168b83c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f0168b83c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0f0168b83c_0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0f0168b83c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0f0168b83c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f0168b83c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f0168b83c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0f0168b83c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0f0168b83c_0_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0168b83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0f0168b83c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0168b83c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0f0168b83c_0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0f0168b83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g20f0168b83c_0_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0f0168b83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0f0168b83c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0168b83c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0f0168b83c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0f0168b8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0f0168b8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f0168b83c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0f0168b83c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0168b83c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0f0168b83c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0f0168b83c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0f0168b83c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f0168b83c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0f0168b83c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f0168b83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20f0168b83c_0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5.jp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9.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0.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oracle.com/database/what-is-database/"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Fundamentos de bases de datos &amp; Lenguaje Estructurado de consulta SQL (parte I)</a:t>
            </a:r>
            <a:endParaRPr sz="4000" b="1" i="0" u="none" strike="noStrike" cap="non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DM Sans"/>
                <a:ea typeface="DM Sans"/>
                <a:cs typeface="DM Sans"/>
                <a:sym typeface="DM Sans"/>
              </a:rPr>
              <a:t>Clase </a:t>
            </a:r>
            <a:r>
              <a:rPr lang="es" sz="1800" b="1">
                <a:solidFill>
                  <a:schemeClr val="dk1"/>
                </a:solidFill>
                <a:latin typeface="DM Sans"/>
                <a:ea typeface="DM Sans"/>
                <a:cs typeface="DM Sans"/>
                <a:sym typeface="DM Sans"/>
              </a:rPr>
              <a:t>8</a:t>
            </a:r>
            <a:r>
              <a:rPr lang="es" sz="1800" b="1" i="0" u="none" strike="noStrike" cap="none">
                <a:solidFill>
                  <a:schemeClr val="dk1"/>
                </a:solidFill>
                <a:latin typeface="DM Sans"/>
                <a:ea typeface="DM Sans"/>
                <a:cs typeface="DM Sans"/>
                <a:sym typeface="DM Sans"/>
              </a:rPr>
              <a:t>.</a:t>
            </a:r>
            <a:r>
              <a:rPr lang="es" sz="1800" b="0" i="0" u="none" strike="noStrike" cap="non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SQL</a:t>
            </a:r>
            <a:endParaRPr sz="4000" b="1" i="0" u="none" strike="noStrike" cap="none" dirty="0">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SELECT ejemplos </a:t>
            </a:r>
            <a:endParaRPr sz="3900" b="1" i="0" u="none" strike="noStrike" cap="non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=5</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1</a:t>
            </a:r>
            <a:endParaRPr sz="1200" b="1">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2</a:t>
            </a:r>
            <a:endParaRPr sz="1200" b="1">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=1 OR CategoryID =5 </a:t>
            </a:r>
            <a:r>
              <a:rPr lang="es" sz="1200" dirty="0">
                <a:solidFill>
                  <a:srgbClr val="4285F4"/>
                </a:solidFill>
                <a:latin typeface="DM Sans"/>
                <a:ea typeface="DM Sans"/>
                <a:cs typeface="DM Sans"/>
                <a:sym typeface="DM Sans"/>
              </a:rPr>
              <a:t>AND </a:t>
            </a:r>
            <a:r>
              <a:rPr lang="es" sz="1200" dirty="0">
                <a:solidFill>
                  <a:srgbClr val="000000"/>
                </a:solidFill>
                <a:latin typeface="DM Sans"/>
                <a:ea typeface="DM Sans"/>
                <a:cs typeface="DM Sans"/>
                <a:sym typeface="DM Sans"/>
              </a:rPr>
              <a:t>ProductName = 'Chais' </a:t>
            </a:r>
            <a:r>
              <a:rPr lang="es" sz="1200" dirty="0">
                <a:solidFill>
                  <a:srgbClr val="4285F4"/>
                </a:solidFill>
                <a:latin typeface="DM Sans"/>
                <a:ea typeface="DM Sans"/>
                <a:cs typeface="DM Sans"/>
                <a:sym typeface="DM Sans"/>
              </a:rPr>
              <a:t>OR</a:t>
            </a:r>
            <a:r>
              <a:rPr lang="es" sz="1200" dirty="0">
                <a:solidFill>
                  <a:srgbClr val="000000"/>
                </a:solidFill>
                <a:latin typeface="DM Sans"/>
                <a:ea typeface="DM Sans"/>
                <a:cs typeface="DM Sans"/>
                <a:sym typeface="DM Sans"/>
              </a:rPr>
              <a:t> ProductName= 'Inlagd Sill'</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3</a:t>
            </a:r>
            <a:endParaRPr sz="1200" b="1">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4</a:t>
            </a:r>
            <a:endParaRPr sz="1200" b="1">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SELECT-Alias ejemplos </a:t>
            </a:r>
            <a:endParaRPr sz="4000" b="1" i="0" u="none" strike="noStrike" cap="non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OR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Estructura</a:t>
            </a:r>
            <a:endParaRPr sz="1100" b="1">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1</a:t>
            </a:r>
            <a:endParaRPr sz="1100" b="1">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2</a:t>
            </a:r>
            <a:endParaRPr sz="1100" b="1">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3</a:t>
            </a:r>
            <a:endParaRPr sz="1100" b="1">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DISTINCT </a:t>
            </a:r>
            <a:r>
              <a:rPr lang="es" sz="1100" dirty="0">
                <a:solidFill>
                  <a:srgbClr val="000000"/>
                </a:solidFill>
                <a:latin typeface="DM Sans"/>
                <a:ea typeface="DM Sans"/>
                <a:cs typeface="DM Sans"/>
                <a:sym typeface="DM Sans"/>
              </a:rPr>
              <a:t>CustomerName</a:t>
            </a:r>
            <a:r>
              <a:rPr lang="es" sz="1100" dirty="0">
                <a:solidFill>
                  <a:srgbClr val="0070C0"/>
                </a:solidFill>
                <a:latin typeface="DM Sans"/>
                <a:ea typeface="DM Sans"/>
                <a:cs typeface="DM Sans"/>
                <a:sym typeface="DM Sans"/>
              </a:rPr>
              <a:t> FROM  </a:t>
            </a:r>
            <a:r>
              <a:rPr lang="es" sz="1100" dirty="0">
                <a:solidFill>
                  <a:srgbClr val="00B050"/>
                </a:solidFill>
                <a:latin typeface="DM Sans"/>
                <a:ea typeface="DM Sans"/>
                <a:cs typeface="DM Sans"/>
                <a:sym typeface="DM Sans"/>
              </a:rPr>
              <a:t>Customers </a:t>
            </a:r>
            <a:r>
              <a:rPr lang="es" sz="1100" dirty="0">
                <a:solidFill>
                  <a:srgbClr val="4285F4"/>
                </a:solidFill>
                <a:latin typeface="DM Sans"/>
                <a:ea typeface="DM Sans"/>
                <a:cs typeface="DM Sans"/>
                <a:sym typeface="DM Sans"/>
              </a:rPr>
              <a:t>ORDER BY </a:t>
            </a:r>
            <a:r>
              <a:rPr lang="es" sz="1100" dirty="0">
                <a:solidFill>
                  <a:srgbClr val="000000"/>
                </a:solidFill>
                <a:latin typeface="DM Sans"/>
                <a:ea typeface="DM Sans"/>
                <a:cs typeface="DM Sans"/>
                <a:sym typeface="DM Sans"/>
              </a:rPr>
              <a:t>CustomerName, Address, City</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p.ProductID, p.ProductName, p.CategoryID</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EEFF41"/>
                </a:solidFill>
                <a:latin typeface="DM Sans"/>
                <a:ea typeface="DM Sans"/>
                <a:cs typeface="DM Sans"/>
                <a:sym typeface="DM Sans"/>
              </a:rPr>
              <a:t>Products</a:t>
            </a:r>
            <a:r>
              <a:rPr lang="es" sz="1100" dirty="0">
                <a:solidFill>
                  <a:srgbClr val="0070C0"/>
                </a:solidFill>
                <a:latin typeface="DM Sans"/>
                <a:ea typeface="DM Sans"/>
                <a:cs typeface="DM Sans"/>
                <a:sym typeface="DM Sans"/>
              </a:rPr>
              <a:t> AS </a:t>
            </a:r>
            <a:r>
              <a:rPr lang="es" sz="1100" dirty="0">
                <a:solidFill>
                  <a:srgbClr val="000000"/>
                </a:solidFill>
                <a:latin typeface="DM Sans"/>
                <a:ea typeface="DM Sans"/>
                <a:cs typeface="DM Sans"/>
                <a:sym typeface="DM Sans"/>
              </a:rPr>
              <a:t>p</a:t>
            </a:r>
            <a:r>
              <a:rPr lang="es" sz="1100" dirty="0">
                <a:solidFill>
                  <a:srgbClr val="0070C0"/>
                </a:solidFill>
                <a:latin typeface="DM Sans"/>
                <a:ea typeface="DM Sans"/>
                <a:cs typeface="DM Sans"/>
                <a:sym typeface="DM Sans"/>
              </a:rPr>
              <a:t>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p.CategoryID = 5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p.CategoryID = 7</a:t>
            </a:r>
            <a:endParaRPr sz="1100" dirty="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chemeClr val="dk1"/>
                </a:solidFill>
                <a:highlight>
                  <a:srgbClr val="EAFF6A"/>
                </a:highlight>
                <a:latin typeface="DM Sans"/>
                <a:ea typeface="DM Sans"/>
                <a:cs typeface="DM Sans"/>
                <a:sym typeface="DM Sans"/>
              </a:rPr>
              <a:t>¿Qué pasa si tenemos el código de abajo?</a:t>
            </a:r>
            <a:endParaRPr sz="1100" b="1">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235400" cy="25602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BETWEEN</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IN</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IS NULL</a:t>
                      </a:r>
                      <a:endParaRPr sz="2000" b="1" dirty="0"/>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LIKE</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974" name="Google Shape;974;p131"/>
          <p:cNvSpPr txBox="1"/>
          <p:nvPr/>
        </p:nvSpPr>
        <p:spPr>
          <a:xfrm>
            <a:off x="3854375" y="1471225"/>
            <a:ext cx="43986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lang="es" sz="1350" b="1">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lang="es" sz="1350" b="1">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lang="es" sz="1350" b="1">
                <a:solidFill>
                  <a:srgbClr val="000000"/>
                </a:solidFill>
                <a:latin typeface="DM Sans"/>
                <a:ea typeface="DM Sans"/>
                <a:cs typeface="DM Sans"/>
                <a:sym typeface="DM Sans"/>
              </a:rPr>
              <a:t>cumple con un patrón determinado.</a:t>
            </a:r>
            <a:endParaRPr sz="1350" b="1">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lang="es" sz="1350" b="1">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IN ejemplos </a:t>
            </a:r>
            <a:endParaRPr sz="4000" b="1" i="0" u="none" strike="noStrike" cap="non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BETWEEN: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Por ejemplo, puede ser útil para consultar un rango de productos</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 </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ProductID BETWEEN 3 AND 15;</a:t>
            </a:r>
            <a:endParaRPr sz="135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Se puede utilizar para consultar aquellos productos que aún no tienen un precio asignado: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 WHERE Price IS NULL;</a:t>
            </a:r>
            <a:endParaRPr sz="135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O bien, para consultar únicamente aquellos productos que sí tienen un precio asignado:</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Price IS NOT NULL;</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Resulta útil para buscar palabras clave en una determinada columna.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 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ProductName LIKE 'Chef%';</a:t>
            </a:r>
            <a:endParaRPr sz="135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Retornará sólo aquellos productos cuyo nombre comienza con ‘Chef’. 😉</a:t>
            </a:r>
            <a:endParaRPr sz="1350">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ProductID</a:t>
            </a:r>
            <a:r>
              <a:rPr lang="es" sz="1100" dirty="0">
                <a:solidFill>
                  <a:srgbClr val="0070C0"/>
                </a:solidFill>
                <a:latin typeface="DM Sans"/>
                <a:ea typeface="DM Sans"/>
                <a:cs typeface="DM Sans"/>
                <a:sym typeface="DM Sans"/>
              </a:rPr>
              <a:t> BETWEEN</a:t>
            </a:r>
            <a:r>
              <a:rPr lang="es" sz="1100" dirty="0">
                <a:solidFill>
                  <a:srgbClr val="000000"/>
                </a:solidFill>
                <a:latin typeface="DM Sans"/>
                <a:ea typeface="DM Sans"/>
                <a:cs typeface="DM Sans"/>
                <a:sym typeface="DM Sans"/>
              </a:rPr>
              <a:t> 3 </a:t>
            </a: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15</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2</a:t>
            </a:r>
            <a:endParaRPr sz="1350" b="1">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4285F4"/>
                </a:solidFill>
                <a:latin typeface="DM Sans"/>
                <a:ea typeface="DM Sans"/>
                <a:cs typeface="DM Sans"/>
                <a:sym typeface="DM Sans"/>
              </a:rPr>
              <a:t>SELECT </a:t>
            </a:r>
            <a:r>
              <a:rPr lang="es" sz="1100" dirty="0">
                <a:solidFill>
                  <a:srgbClr val="000000"/>
                </a:solidFill>
                <a:latin typeface="DM Sans"/>
                <a:ea typeface="DM Sans"/>
                <a:cs typeface="DM Sans"/>
                <a:sym typeface="DM Sans"/>
              </a:rPr>
              <a:t>CustomerID, CustomerName </a:t>
            </a:r>
            <a:r>
              <a:rPr lang="es" sz="1100" dirty="0">
                <a:solidFill>
                  <a:srgbClr val="4285F4"/>
                </a:solidFill>
                <a:latin typeface="DM Sans"/>
                <a:ea typeface="DM Sans"/>
                <a:cs typeface="DM Sans"/>
                <a:sym typeface="DM Sans"/>
              </a:rPr>
              <a:t>FROM</a:t>
            </a:r>
            <a:r>
              <a:rPr lang="es" sz="1100"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endParaRPr sz="1100" dirty="0">
              <a:solidFill>
                <a:srgbClr val="00B050"/>
              </a:solidFill>
              <a:latin typeface="DM Sans"/>
              <a:ea typeface="DM Sans"/>
              <a:cs typeface="DM Sans"/>
              <a:sym typeface="DM Sans"/>
            </a:endParaRPr>
          </a:p>
          <a:p>
            <a:pPr marL="0" marR="0" lvl="0" indent="0" algn="l" rtl="0">
              <a:spcBef>
                <a:spcPts val="0"/>
              </a:spcBef>
              <a:spcAft>
                <a:spcPts val="0"/>
              </a:spcAft>
              <a:buNone/>
            </a:pPr>
            <a:r>
              <a:rPr lang="es" sz="1100" dirty="0">
                <a:solidFill>
                  <a:srgbClr val="4285F4"/>
                </a:solidFill>
                <a:latin typeface="DM Sans"/>
                <a:ea typeface="DM Sans"/>
                <a:cs typeface="DM Sans"/>
                <a:sym typeface="DM Sans"/>
              </a:rPr>
              <a:t>WHERE</a:t>
            </a:r>
            <a:r>
              <a:rPr lang="es" sz="1100" dirty="0">
                <a:solidFill>
                  <a:srgbClr val="000000"/>
                </a:solidFill>
                <a:latin typeface="DM Sans"/>
                <a:ea typeface="DM Sans"/>
                <a:cs typeface="DM Sans"/>
                <a:sym typeface="DM Sans"/>
              </a:rPr>
              <a:t> CustomerID </a:t>
            </a:r>
            <a:r>
              <a:rPr lang="es" sz="1100" dirty="0">
                <a:solidFill>
                  <a:srgbClr val="4285F4"/>
                </a:solidFill>
                <a:latin typeface="DM Sans"/>
                <a:ea typeface="DM Sans"/>
                <a:cs typeface="DM Sans"/>
                <a:sym typeface="DM Sans"/>
              </a:rPr>
              <a:t>IN</a:t>
            </a:r>
            <a:r>
              <a:rPr lang="es" sz="1100" dirty="0">
                <a:solidFill>
                  <a:srgbClr val="000000"/>
                </a:solidFill>
                <a:latin typeface="DM Sans"/>
                <a:ea typeface="DM Sans"/>
                <a:cs typeface="DM Sans"/>
                <a:sym typeface="DM Sans"/>
              </a:rPr>
              <a:t> (1, 7, 9);</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br>
              <a:rPr lang="es" sz="1100" dirty="0">
                <a:solidFill>
                  <a:srgbClr val="000000"/>
                </a:solidFill>
                <a:latin typeface="DM Sans"/>
                <a:ea typeface="DM Sans"/>
                <a:cs typeface="DM Sans"/>
                <a:sym typeface="DM Sans"/>
              </a:rPr>
            </a:br>
            <a:endParaRPr sz="1100" dirty="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3</a:t>
            </a:r>
            <a:endParaRPr sz="1350" b="1">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Price</a:t>
            </a:r>
            <a:r>
              <a:rPr lang="es" sz="1100" dirty="0">
                <a:solidFill>
                  <a:srgbClr val="0070C0"/>
                </a:solidFill>
                <a:latin typeface="DM Sans"/>
                <a:ea typeface="DM Sans"/>
                <a:cs typeface="DM Sans"/>
                <a:sym typeface="DM Sans"/>
              </a:rPr>
              <a:t> IS NULL;</a:t>
            </a:r>
            <a:endParaRPr sz="1100" dirty="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026" name="Google Shape;1026;p136"/>
          <p:cNvSpPr txBox="1"/>
          <p:nvPr/>
        </p:nvSpPr>
        <p:spPr>
          <a:xfrm>
            <a:off x="723005" y="3273291"/>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 </a:t>
            </a: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ProductName</a:t>
            </a:r>
            <a:r>
              <a:rPr lang="es" sz="1100" dirty="0">
                <a:solidFill>
                  <a:srgbClr val="0070C0"/>
                </a:solidFill>
                <a:latin typeface="DM Sans"/>
                <a:ea typeface="DM Sans"/>
                <a:cs typeface="DM Sans"/>
                <a:sym typeface="DM Sans"/>
              </a:rPr>
              <a:t> LIKE </a:t>
            </a:r>
            <a:r>
              <a:rPr lang="es" sz="1100" dirty="0">
                <a:solidFill>
                  <a:srgbClr val="000000"/>
                </a:solidFill>
                <a:latin typeface="DM Sans"/>
                <a:ea typeface="DM Sans"/>
                <a:cs typeface="DM Sans"/>
                <a:sym typeface="DM Sans"/>
              </a:rPr>
              <a:t>'Chef%';</a:t>
            </a:r>
            <a:endParaRPr sz="1100" dirty="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NoSQL</a:t>
            </a:r>
            <a:endParaRPr sz="4000" b="1" i="0" u="none" strike="noStrike" cap="none" dirty="0">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spcFirstLastPara="1" wrap="square" lIns="91425" tIns="91425" rIns="91425" bIns="91425" anchor="t" anchorCtr="0">
            <a:spAutoFit/>
          </a:bodyPr>
          <a:lstStyle/>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lang="es" sz="1300" b="1">
                <a:latin typeface="DM Sans"/>
                <a:ea typeface="DM Sans"/>
                <a:cs typeface="DM Sans"/>
                <a:sym typeface="DM Sans"/>
              </a:rPr>
              <a:t>Key-value (Riak, Redis), Documentos (CouchDB, Mongo DB), Grafos (Neo4j, GraphDB) y Wide-column (Cassandra, HBase)</a:t>
            </a:r>
            <a:endParaRPr sz="1300" b="1">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 ejemplos </a:t>
            </a:r>
            <a:endParaRPr sz="4000" b="1" i="0" u="none" strike="noStrike" cap="non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INSERT INTO </a:t>
            </a:r>
            <a:r>
              <a:rPr lang="es" sz="1100" dirty="0">
                <a:latin typeface="DM Sans"/>
                <a:ea typeface="DM Sans"/>
                <a:cs typeface="DM Sans"/>
                <a:sym typeface="DM Sans"/>
              </a:rPr>
              <a:t>Customers (CustomerName, City, Country)</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VALUES </a:t>
            </a:r>
            <a:r>
              <a:rPr lang="es" sz="1100" dirty="0">
                <a:solidFill>
                  <a:srgbClr val="00B050"/>
                </a:solidFill>
                <a:latin typeface="DM Sans"/>
                <a:ea typeface="DM Sans"/>
                <a:cs typeface="DM Sans"/>
                <a:sym typeface="DM Sans"/>
              </a:rPr>
              <a:t>(’Cardinal’, ‘Stavanger’, ‘Norway’)</a:t>
            </a:r>
            <a:endParaRPr sz="1100" dirty="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lang="es" sz="1350" b="1">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UPDATE ejemplos </a:t>
            </a:r>
            <a:endParaRPr sz="3500" b="1" i="0" u="none" strike="noStrike" cap="non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UPDATE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SET </a:t>
            </a:r>
            <a:r>
              <a:rPr lang="es" sz="1100" dirty="0">
                <a:solidFill>
                  <a:schemeClr val="dk1"/>
                </a:solidFill>
                <a:latin typeface="DM Sans"/>
                <a:ea typeface="DM Sans"/>
                <a:cs typeface="DM Sans"/>
                <a:sym typeface="DM Sans"/>
              </a:rPr>
              <a:t>ContactName =</a:t>
            </a:r>
            <a:r>
              <a:rPr lang="es" sz="1100" dirty="0">
                <a:solidFill>
                  <a:srgbClr val="00B050"/>
                </a:solidFill>
                <a:latin typeface="DM Sans"/>
                <a:ea typeface="DM Sans"/>
                <a:cs typeface="DM Sans"/>
                <a:sym typeface="DM Sans"/>
              </a:rPr>
              <a:t>’Alfred Schmidt’, </a:t>
            </a:r>
            <a:r>
              <a:rPr lang="es" sz="1100" dirty="0">
                <a:solidFill>
                  <a:schemeClr val="dk1"/>
                </a:solidFill>
                <a:latin typeface="DM Sans"/>
                <a:ea typeface="DM Sans"/>
                <a:cs typeface="DM Sans"/>
                <a:sym typeface="DM Sans"/>
              </a:rPr>
              <a:t>City =</a:t>
            </a:r>
            <a:r>
              <a:rPr lang="es" sz="1100" dirty="0">
                <a:solidFill>
                  <a:srgbClr val="00B050"/>
                </a:solidFill>
                <a:latin typeface="DM Sans"/>
                <a:ea typeface="DM Sans"/>
                <a:cs typeface="DM Sans"/>
                <a:sym typeface="DM Sans"/>
              </a:rPr>
              <a:t>’Frankfurt’,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CustomerId </a:t>
            </a:r>
            <a:r>
              <a:rPr lang="es" sz="1100" dirty="0">
                <a:solidFill>
                  <a:srgbClr val="00B050"/>
                </a:solidFill>
                <a:latin typeface="DM Sans"/>
                <a:ea typeface="DM Sans"/>
                <a:cs typeface="DM Sans"/>
                <a:sym typeface="DM Sans"/>
              </a:rPr>
              <a:t>=1</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lang="es" sz="1350" b="1">
                <a:latin typeface="DM Sans"/>
                <a:ea typeface="DM Sans"/>
                <a:cs typeface="DM Sans"/>
                <a:sym typeface="DM Sans"/>
              </a:rPr>
              <a:t>ContactName y City </a:t>
            </a:r>
            <a:r>
              <a:rPr lang="es" sz="1350">
                <a:latin typeface="DM Sans"/>
                <a:ea typeface="DM Sans"/>
                <a:cs typeface="DM Sans"/>
                <a:sym typeface="DM Sans"/>
              </a:rPr>
              <a:t>donde el </a:t>
            </a:r>
            <a:r>
              <a:rPr lang="es" sz="1350" b="1">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lang="es" sz="1350" b="1">
                <a:latin typeface="DM Sans"/>
                <a:ea typeface="DM Sans"/>
                <a:cs typeface="DM Sans"/>
                <a:sym typeface="DM Sans"/>
              </a:rPr>
              <a:t>ContactName </a:t>
            </a:r>
            <a:r>
              <a:rPr lang="es" sz="1350">
                <a:latin typeface="DM Sans"/>
                <a:ea typeface="DM Sans"/>
                <a:cs typeface="DM Sans"/>
                <a:sym typeface="DM Sans"/>
              </a:rPr>
              <a:t>a Juan siempre y cuando la columna </a:t>
            </a:r>
            <a:r>
              <a:rPr lang="es" sz="1350" b="1">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 ejemplos </a:t>
            </a:r>
            <a:endParaRPr sz="4000" b="1" i="0" u="none" strike="noStrike" cap="non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chemeClr val="dk1"/>
                </a:solidFill>
                <a:latin typeface="DM Sans"/>
                <a:ea typeface="DM Sans"/>
                <a:cs typeface="DM Sans"/>
                <a:sym typeface="DM Sans"/>
              </a:rPr>
              <a:t>CustomerName =</a:t>
            </a:r>
            <a:r>
              <a:rPr lang="es" sz="1100" dirty="0">
                <a:solidFill>
                  <a:srgbClr val="00B050"/>
                </a:solidFill>
                <a:latin typeface="DM Sans"/>
                <a:ea typeface="DM Sans"/>
                <a:cs typeface="DM Sans"/>
                <a:sym typeface="DM Sans"/>
              </a:rPr>
              <a:t>’Alfred Schmidt’</a:t>
            </a:r>
            <a:endParaRPr sz="1100" dirty="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solidFill>
                  <a:schemeClr val="dk1"/>
                </a:solidFill>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endParaRPr sz="1100" dirty="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lang="es" sz="1350" b="1">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lang="es" sz="2500" b="1">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lang="es" sz="2500" b="1">
                <a:solidFill>
                  <a:srgbClr val="EAFF6A"/>
                </a:solidFill>
                <a:latin typeface="DM Sans"/>
                <a:ea typeface="DM Sans"/>
                <a:cs typeface="DM Sans"/>
                <a:sym typeface="DM Sans"/>
              </a:rPr>
              <a:t>elimina los registros de una tabla pero mantiene la estructura general</a:t>
            </a:r>
            <a:endParaRPr sz="2500" b="1">
              <a:solidFill>
                <a:srgbClr val="EAFF6A"/>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EAFF6A"/>
                </a:solidFill>
                <a:latin typeface="DM Sans"/>
                <a:ea typeface="DM Sans"/>
                <a:cs typeface="DM Sans"/>
                <a:sym typeface="DM Sans"/>
              </a:rPr>
              <a:t>¡Ambos comandos se deben usar con cuidado!</a:t>
            </a:r>
            <a:endParaRPr sz="2500" b="1">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Borrado de contenido DROP y DELETE</a:t>
            </a:r>
            <a:endParaRPr sz="3000" b="1">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NewSQL</a:t>
            </a:r>
            <a:endParaRPr sz="4000" b="1" i="0" u="none" strike="noStrike" cap="non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dirty="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dirty="0">
              <a:latin typeface="DM Sans"/>
              <a:ea typeface="DM Sans"/>
              <a:cs typeface="DM Sans"/>
              <a:sym typeface="DM Sans"/>
            </a:endParaRPr>
          </a:p>
          <a:p>
            <a:pPr marL="0" lvl="0" indent="0" algn="l" rtl="0">
              <a:spcBef>
                <a:spcPts val="0"/>
              </a:spcBef>
              <a:spcAft>
                <a:spcPts val="0"/>
              </a:spcAft>
              <a:buNone/>
            </a:pPr>
            <a:r>
              <a:rPr lang="es" sz="1300" b="1" dirty="0">
                <a:latin typeface="DM Sans"/>
                <a:ea typeface="DM Sans"/>
                <a:cs typeface="DM Sans"/>
                <a:sym typeface="DM Sans"/>
              </a:rPr>
              <a:t>VoltDB</a:t>
            </a:r>
            <a:r>
              <a:rPr lang="es" sz="1300" dirty="0">
                <a:latin typeface="DM Sans"/>
                <a:ea typeface="DM Sans"/>
                <a:cs typeface="DM Sans"/>
                <a:sym typeface="DM Sans"/>
              </a:rPr>
              <a:t> es un sistema de base de datos NewSQL que proporciona una velocidad hasta 50 veces más rápida que SQL y más de ocho veces más rápida que NoSQL.</a:t>
            </a:r>
            <a:endParaRPr sz="1300" dirty="0">
              <a:latin typeface="DM Sans"/>
              <a:ea typeface="DM Sans"/>
              <a:cs typeface="DM Sans"/>
              <a:sym typeface="DM Sans"/>
            </a:endParaRPr>
          </a:p>
        </p:txBody>
      </p:sp>
      <p:pic>
        <p:nvPicPr>
          <p:cNvPr id="200" name="Google Shape;200;p39"/>
          <p:cNvPicPr preferRelativeResize="0"/>
          <p:nvPr/>
        </p:nvPicPr>
        <p:blipFill rotWithShape="1">
          <a:blip r:embed="rId3">
            <a:alphaModFix/>
          </a:blip>
          <a:srcRect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450" dirty="0">
                <a:solidFill>
                  <a:schemeClr val="dk1"/>
                </a:solidFill>
                <a:latin typeface="DM Sans"/>
                <a:ea typeface="DM Sans"/>
                <a:cs typeface="DM Sans"/>
                <a:sym typeface="DM Sans"/>
              </a:rPr>
              <a:t>Utilizaremos la base de datos en </a:t>
            </a:r>
            <a:r>
              <a:rPr lang="es" sz="1450" u="sng" dirty="0">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este enlace</a:t>
            </a:r>
            <a:r>
              <a:rPr lang="es" sz="1450" dirty="0">
                <a:solidFill>
                  <a:schemeClr val="dk1"/>
                </a:solidFill>
                <a:latin typeface="DM Sans"/>
                <a:ea typeface="DM Sans"/>
                <a:cs typeface="DM Sans"/>
                <a:sym typeface="DM Sans"/>
              </a:rPr>
              <a:t> para responder las siguientes preguntas:</a:t>
            </a:r>
            <a:endParaRPr sz="14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Identificar a los clientes de la tabla </a:t>
            </a:r>
            <a:r>
              <a:rPr lang="es" sz="1450" b="1" dirty="0">
                <a:solidFill>
                  <a:schemeClr val="dk1"/>
                </a:solidFill>
                <a:latin typeface="DM Sans"/>
                <a:ea typeface="DM Sans"/>
                <a:cs typeface="DM Sans"/>
                <a:sym typeface="DM Sans"/>
              </a:rPr>
              <a:t>Customers</a:t>
            </a:r>
            <a:r>
              <a:rPr lang="es" sz="1450" dirty="0">
                <a:solidFill>
                  <a:schemeClr val="dk1"/>
                </a:solidFill>
                <a:latin typeface="DM Sans"/>
                <a:ea typeface="DM Sans"/>
                <a:cs typeface="DM Sans"/>
                <a:sym typeface="DM Sans"/>
              </a:rPr>
              <a:t> que viven en París o Londres (8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Encontrar en la tabla </a:t>
            </a:r>
            <a:r>
              <a:rPr lang="es" sz="1450" b="1" dirty="0">
                <a:solidFill>
                  <a:schemeClr val="dk1"/>
                </a:solidFill>
                <a:latin typeface="DM Sans"/>
                <a:ea typeface="DM Sans"/>
                <a:cs typeface="DM Sans"/>
                <a:sym typeface="DM Sans"/>
              </a:rPr>
              <a:t>OrderDetails</a:t>
            </a:r>
            <a:r>
              <a:rPr lang="es" sz="1450" dirty="0">
                <a:solidFill>
                  <a:schemeClr val="dk1"/>
                </a:solidFill>
                <a:latin typeface="DM Sans"/>
                <a:ea typeface="DM Sans"/>
                <a:cs typeface="DM Sans"/>
                <a:sym typeface="DM Sans"/>
              </a:rPr>
              <a:t> las órdenes cuya cantidad está entre 10 y 15 y además que el OrderDetailID sea mayor = que 6. (122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Seleccionar todos los registros de la tabla </a:t>
            </a:r>
            <a:r>
              <a:rPr lang="es" sz="1450" b="1" dirty="0">
                <a:solidFill>
                  <a:schemeClr val="dk1"/>
                </a:solidFill>
                <a:latin typeface="DM Sans"/>
                <a:ea typeface="DM Sans"/>
                <a:cs typeface="DM Sans"/>
                <a:sym typeface="DM Sans"/>
              </a:rPr>
              <a:t>Products</a:t>
            </a:r>
            <a:r>
              <a:rPr lang="es" sz="1450" dirty="0">
                <a:solidFill>
                  <a:schemeClr val="dk1"/>
                </a:solidFill>
                <a:latin typeface="DM Sans"/>
                <a:ea typeface="DM Sans"/>
                <a:cs typeface="DM Sans"/>
                <a:sym typeface="DM Sans"/>
              </a:rPr>
              <a:t> donde el ProductName empiezan por la letra C (9 registros)</a:t>
            </a:r>
            <a:endParaRPr sz="2500" dirty="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Analytical</a:t>
            </a:r>
            <a:endParaRPr sz="4000" b="1" i="0" u="none" strike="noStrike" cap="non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As a service</a:t>
            </a:r>
            <a:endParaRPr sz="4000" b="1" i="0" u="none" strike="noStrike" cap="non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Todas las tareas administrativas y el mantenimiento están a cargo del proveedor de servicios,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puede ofrecer un mayor control sobre la base de datos, pero puede variar según el proveedor (Amazon RDS, SQL Azure, FathomDB).</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definición mejorada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Una definición mejorada</a:t>
            </a:r>
            <a:endParaRPr sz="4000" b="1">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importantes</a:t>
            </a:r>
            <a:endParaRPr sz="4000" b="1" i="0" u="none" strike="noStrike" cap="non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7239000" cy="2788800"/>
        </p:xfrm>
        <a:graphic>
          <a:graphicData uri="http://schemas.openxmlformats.org/drawingml/2006/table">
            <a:tbl>
              <a:tblPr>
                <a:noFill/>
                <a:tableStyleId>{3790728C-FEBD-48D6-A0D0-C99C0F950A77}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350" b="1">
                          <a:latin typeface="DM Sans"/>
                          <a:ea typeface="DM Sans"/>
                          <a:cs typeface="DM Sans"/>
                          <a:sym typeface="DM Sans"/>
                        </a:rPr>
                        <a:t>No sean redundantes</a:t>
                      </a:r>
                      <a:endParaRPr sz="1350" b="1">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a:t>
                      </a:r>
                      <a:r>
                        <a:rPr lang="es" sz="1350" b="1">
                          <a:latin typeface="DM Sans"/>
                          <a:ea typeface="DM Sans"/>
                          <a:cs typeface="DM Sans"/>
                          <a:sym typeface="DM Sans"/>
                        </a:rPr>
                        <a:t>eficiencia en su almacenamiento</a:t>
                      </a:r>
                      <a:endParaRPr sz="1350" b="1">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almacenados en </a:t>
                      </a:r>
                      <a:r>
                        <a:rPr lang="es" sz="1350" b="1">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necesidad de contar con </a:t>
                      </a:r>
                      <a:r>
                        <a:rPr lang="es" sz="1350" b="1">
                          <a:latin typeface="DM Sans"/>
                          <a:ea typeface="DM Sans"/>
                          <a:cs typeface="DM Sans"/>
                          <a:sym typeface="DM Sans"/>
                        </a:rPr>
                        <a:t>medios físicos de almacenamientos que garanticen seguridad</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organizados en </a:t>
                      </a:r>
                      <a:r>
                        <a:rPr lang="es" sz="1350" b="1">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b="1">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Pueden ser accedidos en </a:t>
                      </a:r>
                      <a:r>
                        <a:rPr lang="es" sz="1350" b="1">
                          <a:latin typeface="DM Sans"/>
                          <a:ea typeface="DM Sans"/>
                          <a:cs typeface="DM Sans"/>
                          <a:sym typeface="DM Sans"/>
                        </a:rPr>
                        <a:t>forma simultánea</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flexibilidad de </a:t>
                      </a:r>
                      <a:r>
                        <a:rPr lang="es" sz="1350" b="1">
                          <a:latin typeface="DM Sans"/>
                          <a:ea typeface="DM Sans"/>
                          <a:cs typeface="DM Sans"/>
                          <a:sym typeface="DM Sans"/>
                        </a:rPr>
                        <a:t>poder utilizar un sistema específico</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Mejoras ofrecidas por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Sistema DBMS</a:t>
            </a:r>
            <a:endParaRPr sz="4000" b="1">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lang="es" sz="1350" b="1">
                <a:latin typeface="DM Sans"/>
                <a:ea typeface="DM Sans"/>
                <a:cs typeface="DM Sans"/>
                <a:sym typeface="DM Sans"/>
              </a:rPr>
              <a:t>Sistema de Gestión de Bases de Datos (DBMS: Data Base Management System)</a:t>
            </a:r>
            <a:endParaRPr sz="1350" b="1">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lang="es" sz="135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sz="1350" i="0" u="none" strike="noStrike" cap="non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8" name="Google Shape;98;p29"/>
          <p:cNvCxnSpPr>
            <a:stCxn id="93" idx="2"/>
            <a:endCxn id="95"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pic>
        <p:nvPicPr>
          <p:cNvPr id="99" name="Google Shape;99;p29"/>
          <p:cNvPicPr preferRelativeResize="0"/>
          <p:nvPr/>
        </p:nvPicPr>
        <p:blipFill rotWithShape="1">
          <a:blip r:embed="rId3">
            <a:alphaModFix/>
          </a:blip>
          <a:srcRect/>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
        <p:nvSpPr>
          <p:cNvPr id="101" name="Google Shape;101;p29"/>
          <p:cNvSpPr txBox="1"/>
          <p:nvPr/>
        </p:nvSpPr>
        <p:spPr>
          <a:xfrm>
            <a:off x="2690561" y="3482025"/>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sz="1350" i="0" u="none" strike="noStrike" cap="none">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marL="0" lvl="0" indent="0" algn="l" rtl="0">
              <a:lnSpc>
                <a:spcPct val="100000"/>
              </a:lnSpc>
              <a:spcBef>
                <a:spcPts val="1000"/>
              </a:spcBef>
              <a:spcAft>
                <a:spcPts val="1000"/>
              </a:spcAft>
              <a:buNone/>
            </a:pPr>
            <a:endParaRPr sz="1350" b="1">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1000"/>
              </a:spcAft>
              <a:buClr>
                <a:srgbClr val="EA90FF"/>
              </a:buClr>
              <a:buSzPts val="1350"/>
              <a:buFont typeface="DM Sans"/>
              <a:buChar char="✔"/>
            </a:pPr>
            <a:r>
              <a:rPr lang="es" sz="1350" b="1">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Sistemas de gestión de</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bases de datos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Data Base Management System</a:t>
            </a:r>
            <a:endParaRPr sz="3500" b="1" i="0" u="none" strike="noStrike" cap="non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a:solidFill>
                <a:schemeClr val="dk1"/>
              </a:solidFill>
              <a:latin typeface="DM Sans"/>
              <a:ea typeface="DM Sans"/>
              <a:cs typeface="DM Sans"/>
              <a:sym typeface="DM Sans"/>
            </a:endParaRPr>
          </a:p>
          <a:p>
            <a:pPr marL="0" lvl="0" indent="0" algn="l" rtl="0">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tres capas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una Arquitectura?</a:t>
            </a:r>
            <a:endParaRPr sz="4000" b="1" i="0" u="none" strike="noStrike" cap="non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lang="es" sz="1350" b="1">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marL="0" lvl="0" indent="0" algn="l" rtl="0">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rgbClr val="000000"/>
              </a:buClr>
              <a:buSzPts val="1100"/>
              <a:buFont typeface="Arial"/>
              <a:buNone/>
            </a:pPr>
            <a:r>
              <a:rPr lang="es" sz="2000" b="1">
                <a:solidFill>
                  <a:schemeClr val="dk1"/>
                </a:solidFill>
                <a:highlight>
                  <a:srgbClr val="EAFF6A"/>
                </a:highlight>
                <a:latin typeface="DM Sans"/>
                <a:ea typeface="DM Sans"/>
                <a:cs typeface="DM Sans"/>
                <a:sym typeface="DM Sans"/>
              </a:rPr>
              <a:t>Interno</a:t>
            </a:r>
            <a:endParaRPr sz="2000" b="1">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lang="es" sz="1350" b="1">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Externo </a:t>
            </a:r>
            <a:endParaRPr sz="2000" b="1">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Lógico</a:t>
            </a:r>
            <a:endParaRPr sz="2000" b="1">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lang="es" sz="1350" b="1">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lang="es" sz="1350" b="1">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lang="es" sz="1350" b="1">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lang="es" sz="1350" b="1">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lang="es" sz="1350" b="1">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spcFirstLastPara="1" wrap="square" lIns="68575" tIns="34275" rIns="68575" bIns="34275" anchor="t" anchorCtr="0">
            <a:spAutoFit/>
          </a:bodyPr>
          <a:lstStyle/>
          <a:p>
            <a:pPr marL="457200" marR="0" lvl="0" indent="-314325" algn="l" rtl="0">
              <a:spcBef>
                <a:spcPts val="1000"/>
              </a:spcBef>
              <a:spcAft>
                <a:spcPts val="0"/>
              </a:spcAft>
              <a:buClr>
                <a:srgbClr val="000000"/>
              </a:buClr>
              <a:buSzPts val="1350"/>
              <a:buFont typeface="DM Sans"/>
              <a:buAutoNum type="arabicPeriod"/>
            </a:pPr>
            <a:r>
              <a:rPr lang="es" sz="1350" b="1" i="0" u="none" strike="noStrike" cap="none">
                <a:solidFill>
                  <a:srgbClr val="000000"/>
                </a:solidFill>
                <a:highlight>
                  <a:srgbClr val="EAFF6A"/>
                </a:highlight>
                <a:latin typeface="DM Sans"/>
                <a:ea typeface="DM Sans"/>
                <a:cs typeface="DM Sans"/>
                <a:sym typeface="DM Sans"/>
              </a:rPr>
              <a:t>Nivel interno:</a:t>
            </a:r>
            <a:r>
              <a:rPr lang="es" sz="1350" i="0" u="none" strike="noStrike" cap="non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sz="1200" b="0" i="0" u="none" strike="noStrike" cap="non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sz="1200" b="0" i="0" u="none" strike="noStrike" cap="non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1" name="Google Shape;111;p30"/>
          <p:cNvSpPr/>
          <p:nvPr/>
        </p:nvSpPr>
        <p:spPr>
          <a:xfrm>
            <a:off x="2836125"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sz="1200" b="0" i="0" u="none" strike="noStrike" cap="non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3" name="Google Shape;113;p30"/>
          <p:cNvSpPr/>
          <p:nvPr/>
        </p:nvSpPr>
        <p:spPr>
          <a:xfrm>
            <a:off x="4908700"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sz="1200" b="0" i="0" u="none" strike="noStrike" cap="non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rot="-5400000" flipH="1">
            <a:off x="48364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5" name="Google Shape;115;p30"/>
          <p:cNvSpPr/>
          <p:nvPr/>
        </p:nvSpPr>
        <p:spPr>
          <a:xfrm>
            <a:off x="6981275"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sz="1200" b="0" i="0" u="none" strike="noStrike" cap="non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rot="-5400000" flipH="1">
            <a:off x="58728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7" name="Google Shape;117;p30"/>
          <p:cNvSpPr/>
          <p:nvPr/>
        </p:nvSpPr>
        <p:spPr>
          <a:xfrm>
            <a:off x="763537"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sz="1200" b="0" i="0" u="none" strike="noStrike" cap="non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sz="1200" b="0" i="0" u="none" strike="noStrike" cap="non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0" name="Google Shape;120;p30"/>
          <p:cNvSpPr/>
          <p:nvPr/>
        </p:nvSpPr>
        <p:spPr>
          <a:xfrm>
            <a:off x="763537"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sz="1200" b="0" i="0" u="none" strike="noStrike" cap="non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w="9525" cap="flat" cmpd="sng">
            <a:solidFill>
              <a:srgbClr val="CCCCCC"/>
            </a:solidFill>
            <a:prstDash val="solid"/>
            <a:round/>
            <a:headEnd type="none" w="sm" len="sm"/>
            <a:tailEnd type="none" w="sm" len="sm"/>
          </a:ln>
        </p:spPr>
      </p:cxnSp>
      <p:sp>
        <p:nvSpPr>
          <p:cNvPr id="122" name="Google Shape;122;p30"/>
          <p:cNvSpPr/>
          <p:nvPr/>
        </p:nvSpPr>
        <p:spPr>
          <a:xfrm>
            <a:off x="2836112"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sz="1200" b="0" i="0" u="none" strike="noStrike" cap="non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sz="1200" b="0" i="0" u="none" strike="noStrike" cap="non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sz="1200" b="0" i="0" u="none" strike="noStrike" cap="non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6" name="Google Shape;126;p30"/>
          <p:cNvSpPr/>
          <p:nvPr/>
        </p:nvSpPr>
        <p:spPr>
          <a:xfrm>
            <a:off x="6981262" y="28736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sz="1200" b="0" i="0" u="none" strike="noStrike" cap="non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sz="1200" b="0" i="0" u="none" strike="noStrike" cap="non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sz="1200" b="0" i="0" u="none" strike="noStrike" cap="non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sz="1200" b="0" i="0" u="none" strike="noStrike" cap="non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w="9525" cap="flat" cmpd="sng">
            <a:solidFill>
              <a:srgbClr val="CCCCCC"/>
            </a:solidFill>
            <a:prstDash val="solid"/>
            <a:round/>
            <a:headEnd type="none" w="sm" len="sm"/>
            <a:tailEnd type="none" w="sm" len="sm"/>
          </a:ln>
        </p:spPr>
      </p:cxnSp>
      <p:cxnSp>
        <p:nvCxnSpPr>
          <p:cNvPr id="132" name="Google Shape;132;p30"/>
          <p:cNvCxnSpPr>
            <a:stCxn id="124" idx="2"/>
            <a:endCxn id="128" idx="0"/>
          </p:cNvCxnSpPr>
          <p:nvPr/>
        </p:nvCxnSpPr>
        <p:spPr>
          <a:xfrm>
            <a:off x="5608275" y="2950276"/>
            <a:ext cx="0" cy="142800"/>
          </a:xfrm>
          <a:prstGeom prst="straightConnector1">
            <a:avLst/>
          </a:prstGeom>
          <a:noFill/>
          <a:ln w="9525" cap="flat" cmpd="sng">
            <a:solidFill>
              <a:srgbClr val="CCCCCC"/>
            </a:solidFill>
            <a:prstDash val="solid"/>
            <a:round/>
            <a:headEnd type="none" w="sm" len="sm"/>
            <a:tailEnd type="none" w="sm" len="sm"/>
          </a:ln>
        </p:spPr>
      </p:cxnSp>
      <p:cxnSp>
        <p:nvCxnSpPr>
          <p:cNvPr id="133" name="Google Shape;133;p30"/>
          <p:cNvCxnSpPr>
            <a:stCxn id="128" idx="2"/>
            <a:endCxn id="129" idx="0"/>
          </p:cNvCxnSpPr>
          <p:nvPr/>
        </p:nvCxnSpPr>
        <p:spPr>
          <a:xfrm>
            <a:off x="5608275" y="3393726"/>
            <a:ext cx="0" cy="142800"/>
          </a:xfrm>
          <a:prstGeom prst="straightConnector1">
            <a:avLst/>
          </a:prstGeom>
          <a:noFill/>
          <a:ln w="9525" cap="flat" cmpd="sng">
            <a:solidFill>
              <a:srgbClr val="CCCCCC"/>
            </a:solidFill>
            <a:prstDash val="solid"/>
            <a:round/>
            <a:headEnd type="none" w="sm" len="sm"/>
            <a:tailEnd type="none" w="sm" len="sm"/>
          </a:ln>
        </p:spPr>
      </p:cxnSp>
      <p:cxnSp>
        <p:nvCxnSpPr>
          <p:cNvPr id="134" name="Google Shape;134;p30"/>
          <p:cNvCxnSpPr>
            <a:stCxn id="129" idx="2"/>
            <a:endCxn id="130" idx="0"/>
          </p:cNvCxnSpPr>
          <p:nvPr/>
        </p:nvCxnSpPr>
        <p:spPr>
          <a:xfrm>
            <a:off x="5608275" y="3967704"/>
            <a:ext cx="0" cy="1779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Modificación en sistemas DBMS</a:t>
            </a:r>
            <a:endParaRPr sz="4000" b="1" i="0" u="none" strike="noStrike" cap="non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interno</a:t>
            </a:r>
            <a:r>
              <a:rPr lang="es" sz="1350" b="1">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tipos de</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sistemas de gestión de Bases de datos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comunes</a:t>
            </a:r>
            <a:endParaRPr sz="4000" b="1" i="0" u="none" strike="noStrike" cap="non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latin typeface="DM Sans"/>
                <a:ea typeface="DM Sans"/>
                <a:cs typeface="DM Sans"/>
                <a:sym typeface="DM Sans"/>
              </a:rPr>
              <a:t>Responden al</a:t>
            </a:r>
            <a:r>
              <a:rPr lang="es" sz="1350" i="0" u="none" strike="noStrike" cap="none">
                <a:solidFill>
                  <a:srgbClr val="000000"/>
                </a:solidFill>
                <a:latin typeface="DM Sans"/>
                <a:ea typeface="DM Sans"/>
                <a:cs typeface="DM Sans"/>
                <a:sym typeface="DM Sans"/>
              </a:rPr>
              <a:t> </a:t>
            </a:r>
            <a:r>
              <a:rPr lang="es" sz="1350" b="1" u="none" strike="noStrike" cap="none">
                <a:solidFill>
                  <a:srgbClr val="000000"/>
                </a:solidFill>
                <a:latin typeface="DM Sans"/>
                <a:ea typeface="DM Sans"/>
                <a:cs typeface="DM Sans"/>
                <a:sym typeface="DM Sans"/>
              </a:rPr>
              <a:t>Modelo de Datos relacional propuesto por Edward Frank Codd en 1970</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sz="1350" i="0" u="none" strike="noStrike" cap="non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lang="es" sz="1350" b="1">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lang="es" sz="1350" b="1">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l="16152" t="6005" r="21576" b="9406"/>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spcFirstLastPara="1" wrap="square" lIns="91425" tIns="91425" rIns="91425" bIns="91425" anchor="ctr"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lang="es" sz="1350" b="1">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u="none" strike="noStrike" cap="non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strike="noStrike" cap="none">
                <a:solidFill>
                  <a:srgbClr val="000000"/>
                </a:solidFill>
                <a:latin typeface="DM Sans"/>
                <a:ea typeface="DM Sans"/>
                <a:cs typeface="DM Sans"/>
                <a:sym typeface="DM Sans"/>
              </a:rPr>
              <a:t>por</a:t>
            </a:r>
            <a:r>
              <a:rPr lang="es" sz="1350" b="1" u="none" strike="noStrike" cap="none">
                <a:solidFill>
                  <a:srgbClr val="000000"/>
                </a:solidFill>
                <a:latin typeface="DM Sans"/>
                <a:ea typeface="DM Sans"/>
                <a:cs typeface="DM Sans"/>
                <a:sym typeface="DM Sans"/>
              </a:rPr>
              <a:t> </a:t>
            </a:r>
            <a:r>
              <a:rPr lang="es" sz="1350" b="1">
                <a:latin typeface="DM Sans"/>
                <a:ea typeface="DM Sans"/>
                <a:cs typeface="DM Sans"/>
                <a:sym typeface="DM Sans"/>
              </a:rPr>
              <a:t>Carlo Strozzi</a:t>
            </a:r>
            <a:r>
              <a:rPr lang="es" sz="1350" b="1" u="none" strike="noStrike" cap="none">
                <a:solidFill>
                  <a:srgbClr val="000000"/>
                </a:solidFill>
                <a:latin typeface="DM Sans"/>
                <a:ea typeface="DM Sans"/>
                <a:cs typeface="DM Sans"/>
                <a:sym typeface="DM Sans"/>
              </a:rPr>
              <a:t> en 19</a:t>
            </a:r>
            <a:r>
              <a:rPr lang="es" sz="1350" b="1">
                <a:latin typeface="DM Sans"/>
                <a:ea typeface="DM Sans"/>
                <a:cs typeface="DM Sans"/>
                <a:sym typeface="DM Sans"/>
              </a:rPr>
              <a:t>98</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lang="es" sz="1350" b="1">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sz="1350" i="0" u="none" strike="noStrike" cap="non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lang="es" sz="1350" b="1">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sz="1350" i="0" u="none" strike="noStrike" cap="non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Introducción a las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Bases de datos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Algunos ejemplos</a:t>
            </a:r>
            <a:endParaRPr sz="4000" b="1" i="0" u="none" strike="noStrike" cap="non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spcFirstLastPara="1" wrap="square" lIns="91425" tIns="91425" rIns="91425" bIns="91425" anchor="ctr" anchorCtr="0">
            <a:no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100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bases de datos relacionales y No relacionales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7591250" cy="211062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7591250" cy="246111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Integridad de datos: </a:t>
                      </a:r>
                      <a:r>
                        <a:rPr lang="es" sz="1100" dirty="0">
                          <a:latin typeface="DM Sans"/>
                          <a:ea typeface="DM Sans"/>
                          <a:cs typeface="DM Sans"/>
                          <a:sym typeface="DM Sans"/>
                        </a:rPr>
                        <a:t>brindan coherencia en todas las tablas.</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Normalización: </a:t>
                      </a:r>
                      <a:r>
                        <a:rPr lang="es" sz="1100" dirty="0">
                          <a:latin typeface="DM Sans"/>
                          <a:ea typeface="DM Sans"/>
                          <a:cs typeface="DM Sans"/>
                          <a:sym typeface="DM Sans"/>
                        </a:rPr>
                        <a:t>se divide la información en partes manejables para reducir el tamaño del almacenamiento</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lang="es" sz="1100" b="1">
                          <a:latin typeface="DM Sans"/>
                          <a:ea typeface="DM Sans"/>
                          <a:cs typeface="DM Sans"/>
                          <a:sym typeface="DM Sans"/>
                        </a:rPr>
                        <a:t> </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dirty="0">
                          <a:latin typeface="DM Sans"/>
                          <a:ea typeface="DM Sans"/>
                          <a:cs typeface="DM Sans"/>
                          <a:sym typeface="DM Sans"/>
                        </a:rPr>
                        <a:t>Menor tiempo de respuesta: </a:t>
                      </a:r>
                      <a:r>
                        <a:rPr lang="es" sz="1100" dirty="0">
                          <a:latin typeface="DM Sans"/>
                          <a:ea typeface="DM Sans"/>
                          <a:cs typeface="DM Sans"/>
                          <a:sym typeface="DM Sans"/>
                        </a:rPr>
                        <a:t>muchos datos poca eficiencia</a:t>
                      </a:r>
                      <a:endParaRPr sz="1100" b="1" dirty="0">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7850000" cy="245031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7850000" cy="176454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00" b="1">
                          <a:latin typeface="DM Sans"/>
                          <a:ea typeface="DM Sans"/>
                          <a:cs typeface="DM Sans"/>
                          <a:sym typeface="DM Sans"/>
                        </a:rPr>
                        <a:t>Ventajas</a:t>
                      </a:r>
                      <a:endParaRPr sz="130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Desventajas</a:t>
                      </a:r>
                      <a:endParaRPr sz="130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Funciones y lenguajes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Tres tipos de funciones</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básicas</a:t>
            </a:r>
            <a:endParaRPr sz="4000" b="1" i="0" u="none" strike="noStrike" cap="non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000" b="1">
                <a:solidFill>
                  <a:srgbClr val="000000"/>
                </a:solidFill>
                <a:latin typeface="DM Sans"/>
                <a:ea typeface="DM Sans"/>
                <a:cs typeface="DM Sans"/>
                <a:sym typeface="DM Sans"/>
              </a:rPr>
              <a:t>Data Definition </a:t>
            </a:r>
            <a:endParaRPr sz="1000" b="1">
              <a:solidFill>
                <a:srgbClr val="000000"/>
              </a:solidFill>
              <a:latin typeface="DM Sans"/>
              <a:ea typeface="DM Sans"/>
              <a:cs typeface="DM Sans"/>
              <a:sym typeface="DM Sans"/>
            </a:endParaRPr>
          </a:p>
          <a:p>
            <a:pPr marL="0" lvl="0" indent="0" algn="ctr" rtl="0">
              <a:lnSpc>
                <a:spcPct val="100000"/>
              </a:lnSpc>
              <a:spcBef>
                <a:spcPts val="1000"/>
              </a:spcBef>
              <a:spcAft>
                <a:spcPts val="1000"/>
              </a:spcAft>
              <a:buNone/>
            </a:pPr>
            <a:r>
              <a:rPr lang="es" sz="1000" b="1">
                <a:solidFill>
                  <a:srgbClr val="000000"/>
                </a:solidFill>
                <a:latin typeface="DM Sans"/>
                <a:ea typeface="DM Sans"/>
                <a:cs typeface="DM Sans"/>
                <a:sym typeface="DM Sans"/>
              </a:rPr>
              <a:t>Language</a:t>
            </a:r>
            <a:endParaRPr sz="1700" b="1">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Manipulation Language</a:t>
            </a:r>
            <a:endParaRPr sz="1200" b="1">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Transaction Control Language</a:t>
            </a:r>
            <a:endParaRPr sz="1000" b="1">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Control Language</a:t>
            </a:r>
            <a:endParaRPr sz="1000" b="1">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w="19050" cap="flat" cmpd="sng">
            <a:solidFill>
              <a:schemeClr val="dk2"/>
            </a:solidFill>
            <a:prstDash val="solid"/>
            <a:round/>
            <a:headEnd type="none" w="med" len="med"/>
            <a:tailEnd type="none" w="med" len="med"/>
          </a:ln>
        </p:spPr>
      </p:cxnSp>
      <p:cxnSp>
        <p:nvCxnSpPr>
          <p:cNvPr id="458" name="Google Shape;458;p74"/>
          <p:cNvCxnSpPr/>
          <p:nvPr/>
        </p:nvCxnSpPr>
        <p:spPr>
          <a:xfrm flipH="1">
            <a:off x="3557438" y="2157075"/>
            <a:ext cx="11700" cy="505500"/>
          </a:xfrm>
          <a:prstGeom prst="straightConnector1">
            <a:avLst/>
          </a:prstGeom>
          <a:noFill/>
          <a:ln w="19050" cap="flat" cmpd="sng">
            <a:solidFill>
              <a:schemeClr val="dk2"/>
            </a:solidFill>
            <a:prstDash val="solid"/>
            <a:round/>
            <a:headEnd type="none" w="med" len="med"/>
            <a:tailEnd type="none" w="med" len="med"/>
          </a:ln>
        </p:spPr>
      </p:cxnSp>
      <p:cxnSp>
        <p:nvCxnSpPr>
          <p:cNvPr id="459" name="Google Shape;459;p74"/>
          <p:cNvCxnSpPr/>
          <p:nvPr/>
        </p:nvCxnSpPr>
        <p:spPr>
          <a:xfrm flipH="1">
            <a:off x="5489638" y="2157075"/>
            <a:ext cx="846900" cy="700200"/>
          </a:xfrm>
          <a:prstGeom prst="straightConnector1">
            <a:avLst/>
          </a:prstGeom>
          <a:noFill/>
          <a:ln w="19050" cap="flat" cmpd="sng">
            <a:solidFill>
              <a:schemeClr val="dk2"/>
            </a:solidFill>
            <a:prstDash val="solid"/>
            <a:round/>
            <a:headEnd type="none" w="med" len="med"/>
            <a:tailEnd type="none" w="med" len="med"/>
          </a:ln>
        </p:spPr>
      </p:cxnSp>
      <p:cxnSp>
        <p:nvCxnSpPr>
          <p:cNvPr id="460" name="Google Shape;460;p74"/>
          <p:cNvCxnSpPr/>
          <p:nvPr/>
        </p:nvCxnSpPr>
        <p:spPr>
          <a:xfrm>
            <a:off x="6696523" y="2201178"/>
            <a:ext cx="706200" cy="736200"/>
          </a:xfrm>
          <a:prstGeom prst="straightConnector1">
            <a:avLst/>
          </a:prstGeom>
          <a:noFill/>
          <a:ln w="19050" cap="flat" cmpd="sng">
            <a:solidFill>
              <a:schemeClr val="dk2"/>
            </a:solidFill>
            <a:prstDash val="solid"/>
            <a:round/>
            <a:headEnd type="none" w="med" len="med"/>
            <a:tailEnd type="none" w="med" len="med"/>
          </a:ln>
        </p:spPr>
      </p:cxnSp>
      <p:sp>
        <p:nvSpPr>
          <p:cNvPr id="461" name="Google Shape;461;p74"/>
          <p:cNvSpPr txBox="1"/>
          <p:nvPr/>
        </p:nvSpPr>
        <p:spPr>
          <a:xfrm>
            <a:off x="713100" y="1826435"/>
            <a:ext cx="140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Definición</a:t>
            </a:r>
            <a:endParaRPr sz="1500" b="1">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Manipulación</a:t>
            </a:r>
            <a:endParaRPr sz="1500" b="1">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800" b="1">
                <a:highlight>
                  <a:srgbClr val="EAFF6A"/>
                </a:highlight>
                <a:latin typeface="DM Sans"/>
                <a:ea typeface="DM Sans"/>
                <a:cs typeface="DM Sans"/>
                <a:sym typeface="DM Sans"/>
              </a:rPr>
              <a:t>Seguridad</a:t>
            </a:r>
            <a:endParaRPr sz="1600" b="1">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DDL</a:t>
            </a:r>
            <a:endParaRPr sz="800" b="1" dirty="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DML</a:t>
            </a:r>
            <a:endParaRPr sz="800" b="1" dirty="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000"/>
              </a:spcAft>
              <a:buNone/>
            </a:pPr>
            <a:r>
              <a:rPr lang="es" sz="3400" b="1" dirty="0">
                <a:solidFill>
                  <a:srgbClr val="000000"/>
                </a:solidFill>
                <a:latin typeface="DM Sans"/>
                <a:ea typeface="DM Sans"/>
                <a:cs typeface="DM Sans"/>
                <a:sym typeface="DM Sans"/>
              </a:rPr>
              <a:t>TCL</a:t>
            </a:r>
            <a:endParaRPr sz="3400" b="1" dirty="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DCL</a:t>
            </a:r>
            <a:endParaRPr sz="800" b="1" dirty="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DDL (Data Definition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Language)</a:t>
            </a:r>
            <a:endParaRPr sz="4000" b="1" i="0" u="none" strike="noStrike" cap="non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CREATE: </a:t>
            </a:r>
            <a:r>
              <a:rPr lang="es" sz="1350" dirty="0">
                <a:solidFill>
                  <a:schemeClr val="dk1"/>
                </a:solidFill>
                <a:latin typeface="DM Sans"/>
                <a:ea typeface="DM Sans"/>
                <a:cs typeface="DM Sans"/>
                <a:sym typeface="DM Sans"/>
              </a:rPr>
              <a:t>crear una nueva base de datos o sus objetos.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DROP: </a:t>
            </a:r>
            <a:r>
              <a:rPr lang="es" sz="1350" dirty="0">
                <a:solidFill>
                  <a:schemeClr val="dk1"/>
                </a:solidFill>
                <a:latin typeface="DM Sans"/>
                <a:ea typeface="DM Sans"/>
                <a:cs typeface="DM Sans"/>
                <a:sym typeface="DM Sans"/>
              </a:rPr>
              <a:t>se utiliza para eliminar los objetos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ALTER: </a:t>
            </a:r>
            <a:r>
              <a:rPr lang="es" sz="1350" dirty="0">
                <a:solidFill>
                  <a:schemeClr val="dk1"/>
                </a:solidFill>
                <a:latin typeface="DM Sans"/>
                <a:ea typeface="DM Sans"/>
                <a:cs typeface="DM Sans"/>
                <a:sym typeface="DM Sans"/>
              </a:rPr>
              <a:t>se usa para reestructurar las tablas de la base de datos (Columnas, tipos, índices)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TRUNCATE: </a:t>
            </a:r>
            <a:r>
              <a:rPr lang="es" sz="1350" dirty="0">
                <a:solidFill>
                  <a:schemeClr val="dk1"/>
                </a:solidFill>
                <a:latin typeface="DM Sans"/>
                <a:ea typeface="DM Sans"/>
                <a:cs typeface="DM Sans"/>
                <a:sym typeface="DM Sans"/>
              </a:rPr>
              <a:t>se utiliza para vaciar una tabla de base de datos. (Datos fuera , Estructura =)</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endParaRPr sz="1350" dirty="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COMMENT: </a:t>
            </a:r>
            <a:r>
              <a:rPr lang="es" sz="1350" dirty="0">
                <a:solidFill>
                  <a:schemeClr val="dk1"/>
                </a:solidFill>
                <a:latin typeface="DM Sans"/>
                <a:ea typeface="DM Sans"/>
                <a:cs typeface="DM Sans"/>
                <a:sym typeface="DM Sans"/>
              </a:rPr>
              <a:t>se utiliza para agregar comentarios en el Diccionario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RENAME: </a:t>
            </a:r>
            <a:r>
              <a:rPr lang="es" sz="1350" dirty="0">
                <a:solidFill>
                  <a:schemeClr val="dk1"/>
                </a:solidFill>
                <a:latin typeface="DM Sans"/>
                <a:ea typeface="DM Sans"/>
                <a:cs typeface="DM Sans"/>
                <a:sym typeface="DM Sans"/>
              </a:rPr>
              <a:t>se utiliza para cambiar el nombre de los objetos de la base de datos.</a:t>
            </a:r>
            <a:endParaRPr sz="1350" dirty="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DML (Data Manipulation Language)</a:t>
            </a:r>
            <a:endParaRPr sz="3000" b="1" i="0" u="none" strike="noStrike" cap="none" dirty="0">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SELECT: </a:t>
            </a:r>
            <a:r>
              <a:rPr lang="es" sz="1350" dirty="0">
                <a:solidFill>
                  <a:schemeClr val="dk1"/>
                </a:solidFill>
                <a:latin typeface="DM Sans"/>
                <a:ea typeface="DM Sans"/>
                <a:cs typeface="DM Sans"/>
                <a:sym typeface="DM Sans"/>
              </a:rPr>
              <a:t>se utiliza para seleccionar  valores de columna de la base de datos y sus tablas.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INSERT:</a:t>
            </a:r>
            <a:r>
              <a:rPr lang="es" sz="1350" dirty="0">
                <a:solidFill>
                  <a:schemeClr val="dk1"/>
                </a:solidFill>
                <a:latin typeface="DM Sans"/>
                <a:ea typeface="DM Sans"/>
                <a:cs typeface="DM Sans"/>
                <a:sym typeface="DM Sans"/>
              </a:rPr>
              <a:t> se utiliza para insertar nuevos registros en las tablas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UPDATE:</a:t>
            </a:r>
            <a:r>
              <a:rPr lang="es" sz="1350" dirty="0">
                <a:solidFill>
                  <a:schemeClr val="dk1"/>
                </a:solidFill>
                <a:latin typeface="DM Sans"/>
                <a:ea typeface="DM Sans"/>
                <a:cs typeface="DM Sans"/>
                <a:sym typeface="DM Sans"/>
              </a:rPr>
              <a:t> se utiliza para actualizar los registros de la tabla de la base de datos existente.</a:t>
            </a:r>
            <a:endParaRPr dirty="0"/>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DELETE:</a:t>
            </a:r>
            <a:r>
              <a:rPr lang="es" sz="1350" dirty="0">
                <a:solidFill>
                  <a:schemeClr val="dk1"/>
                </a:solidFill>
                <a:latin typeface="DM Sans"/>
                <a:ea typeface="DM Sans"/>
                <a:cs typeface="DM Sans"/>
                <a:sym typeface="DM Sans"/>
              </a:rPr>
              <a:t> se utiliza para eliminar los registros de una tabla de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LOCK:</a:t>
            </a:r>
            <a:r>
              <a:rPr lang="es" sz="1350" dirty="0">
                <a:solidFill>
                  <a:schemeClr val="dk1"/>
                </a:solidFill>
                <a:latin typeface="DM Sans"/>
                <a:ea typeface="DM Sans"/>
                <a:cs typeface="DM Sans"/>
                <a:sym typeface="DM Sans"/>
              </a:rPr>
              <a:t> se utiliza para bloquear los privilegios de lectura o escritura en una tabla.</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MERGE:</a:t>
            </a:r>
            <a:r>
              <a:rPr lang="es" sz="1350" dirty="0">
                <a:solidFill>
                  <a:schemeClr val="dk1"/>
                </a:solidFill>
                <a:latin typeface="DM Sans"/>
                <a:ea typeface="DM Sans"/>
                <a:cs typeface="DM Sans"/>
                <a:sym typeface="DM Sans"/>
              </a:rPr>
              <a:t> se utiliza para fusionar los registros de una tabla de base de datos.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DCL (Data Control Language)</a:t>
            </a:r>
            <a:endParaRPr sz="3000" b="1" i="0" u="none" strike="noStrike" cap="non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GRANT: </a:t>
            </a:r>
            <a:r>
              <a:rPr lang="es" sz="1350" dirty="0">
                <a:solidFill>
                  <a:schemeClr val="dk1"/>
                </a:solidFill>
                <a:latin typeface="DM Sans"/>
                <a:ea typeface="DM Sans"/>
                <a:cs typeface="DM Sans"/>
                <a:sym typeface="DM Sans"/>
              </a:rPr>
              <a:t>se utiliza para otorgar derechos o privilegios particulares a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REVOKE: </a:t>
            </a:r>
            <a:r>
              <a:rPr lang="es" sz="1350" dirty="0">
                <a:solidFill>
                  <a:schemeClr val="dk1"/>
                </a:solidFill>
                <a:latin typeface="DM Sans"/>
                <a:ea typeface="DM Sans"/>
                <a:cs typeface="DM Sans"/>
                <a:sym typeface="DM Sans"/>
              </a:rPr>
              <a:t>se utiliza para retirar los derechos o privilegios de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endParaRPr sz="1350" b="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Las tareas sobre las que se pueden conceder o denegar permisos son:</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CONNECT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SELECT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INSERT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UPDATE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DELETE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USAGE</a:t>
            </a:r>
            <a:endParaRPr sz="1350" dirty="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TCL (Data Control Language)</a:t>
            </a:r>
            <a:endParaRPr sz="3000" b="1" i="0" u="none" strike="noStrike" cap="none" dirty="0">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COMMIT: </a:t>
            </a:r>
            <a:r>
              <a:rPr lang="es" sz="1350" dirty="0">
                <a:solidFill>
                  <a:schemeClr val="dk1"/>
                </a:solidFill>
                <a:latin typeface="DM Sans"/>
                <a:ea typeface="DM Sans"/>
                <a:cs typeface="DM Sans"/>
                <a:sym typeface="DM Sans"/>
              </a:rPr>
              <a:t>se utiliza para confirmar la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ROLLBACK: </a:t>
            </a:r>
            <a:r>
              <a:rPr lang="es" sz="1350" dirty="0">
                <a:solidFill>
                  <a:schemeClr val="dk1"/>
                </a:solidFill>
                <a:latin typeface="DM Sans"/>
                <a:ea typeface="DM Sans"/>
                <a:cs typeface="DM Sans"/>
                <a:sym typeface="DM Sans"/>
              </a:rPr>
              <a:t>se utiliza para rehacer los cambios realizados por una transacción por error.</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SAVEPOINT: </a:t>
            </a:r>
            <a:r>
              <a:rPr lang="es" sz="1350" dirty="0">
                <a:solidFill>
                  <a:schemeClr val="dk1"/>
                </a:solidFill>
                <a:latin typeface="DM Sans"/>
                <a:ea typeface="DM Sans"/>
                <a:cs typeface="DM Sans"/>
                <a:sym typeface="DM Sans"/>
              </a:rPr>
              <a:t>agrega un punto de control al proceso de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SET TRANSACTION:</a:t>
            </a:r>
            <a:r>
              <a:rPr lang="es" sz="1350" dirty="0">
                <a:solidFill>
                  <a:schemeClr val="dk1"/>
                </a:solidFill>
                <a:latin typeface="DM Sans"/>
                <a:ea typeface="DM Sans"/>
                <a:cs typeface="DM Sans"/>
                <a:sym typeface="DM Sans"/>
              </a:rPr>
              <a:t> Define los diferentes caracteres de una transacción</a:t>
            </a:r>
            <a:endParaRPr sz="1350" dirty="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Backup, mecanismos de conexión y auditoría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Backup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Backup</a:t>
            </a:r>
            <a:endParaRPr sz="4000" b="1">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lang="es" sz="1350" b="1">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lang="es" sz="1350" b="1">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1000"/>
              </a:spcBef>
              <a:spcAft>
                <a:spcPts val="0"/>
              </a:spcAft>
              <a:buNone/>
            </a:pP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Mecanismos de conexión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6" name="Google Shape;536;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7" name="Google Shape;537;p83"/>
          <p:cNvSpPr txBox="1"/>
          <p:nvPr/>
        </p:nvSpPr>
        <p:spPr>
          <a:xfrm>
            <a:off x="670075" y="1485650"/>
            <a:ext cx="3028800" cy="163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lang="es" sz="1350" b="1">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6" name="Google Shape;546;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1" name="Google Shape;56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2" name="Google Shape;562;p86"/>
          <p:cNvSpPr txBox="1"/>
          <p:nvPr/>
        </p:nvSpPr>
        <p:spPr>
          <a:xfrm>
            <a:off x="654875" y="1358425"/>
            <a:ext cx="4005000" cy="23115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lang="es" sz="1350" i="1">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lang="es" sz="1350" i="1">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lang="es" sz="1350" i="1">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lang="es" sz="1350" b="1">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Entendimiento del caso de negocio</a:t>
            </a:r>
            <a:endParaRPr sz="4000" b="1" i="0" u="none" strike="noStrike" cap="non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3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lang="es" sz="1350" b="1">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lang="es" sz="1350" b="1">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lang="es" sz="2500" b="1">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sz="2500" i="0" u="none" strike="noStrike" cap="non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sz="1350" b="0" i="0" u="none" strike="noStrike" cap="non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sz="1350" b="0" i="0" u="none" strike="noStrike" cap="non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sz="1350" i="0" u="none" strike="noStrike" cap="non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592" name="Google Shape;592;p89"/>
          <p:cNvCxnSpPr>
            <a:stCxn id="587" idx="2"/>
            <a:endCxn id="589"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lang="es" sz="1350" b="1">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lang="es" sz="1350" b="1">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50" b="1">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lang="es" sz="1350" b="1">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lang="es" sz="1350" b="1">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lang="es" sz="1350" b="1">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lang="es" sz="1350" b="1">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lang="es" sz="1350" b="1">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9" name="Google Shape;629;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lang="es" sz="1350" b="1">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Sublenguajes (SQL)</a:t>
            </a:r>
            <a:endParaRPr sz="4000" b="1" i="0" u="none" strike="noStrike" cap="non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DDL</a:t>
            </a:r>
            <a:endParaRPr sz="2500" b="1">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DML</a:t>
            </a:r>
            <a:endParaRPr sz="2500" b="1">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TCL</a:t>
            </a:r>
            <a:endParaRPr sz="2500" b="1">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DCL</a:t>
            </a:r>
            <a:endParaRPr sz="2500" b="1">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lang="es" sz="1350" b="1">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Bases de datos</a:t>
            </a:r>
            <a:endParaRPr sz="4000" b="1" i="0" u="none" strike="noStrike" cap="non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3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lang="es" sz="1350" b="1">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Oracle</a:t>
            </a:r>
            <a:endParaRPr sz="11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definición</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de datos (DDL)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DDL</a:t>
            </a:r>
            <a:endParaRPr sz="4000" b="1" i="0" u="none" strike="noStrike" cap="non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lang="es" sz="1350" b="1">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lang="es" sz="1350" b="1">
                <a:solidFill>
                  <a:srgbClr val="000000"/>
                </a:solidFill>
                <a:latin typeface="DM Sans"/>
                <a:ea typeface="DM Sans"/>
                <a:cs typeface="DM Sans"/>
                <a:sym typeface="DM Sans"/>
              </a:rPr>
              <a:t>definir nuevas tablas, modificarlas, eliminarlas o vaciarlas.</a:t>
            </a:r>
            <a:endParaRPr sz="1350" b="1">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2717800" cy="2392370"/>
        </p:xfrm>
        <a:graphic>
          <a:graphicData uri="http://schemas.openxmlformats.org/drawingml/2006/table">
            <a:tbl>
              <a:tblPr>
                <a:noFill/>
                <a:tableStyleId>{3790728C-FEBD-48D6-A0D0-C99C0F950A77}</a:tableStyleId>
              </a:tblPr>
              <a:tblGrid>
                <a:gridCol w="2717800">
                  <a:extLst>
                    <a:ext uri="{9D8B030D-6E8A-4147-A177-3AD203B41FA5}">
                      <a16:colId xmlns:a16="http://schemas.microsoft.com/office/drawing/2014/main" val="20000"/>
                    </a:ext>
                  </a:extLst>
                </a:gridCol>
              </a:tblGrid>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CREATE</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ALTER</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DROP</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526225">
                <a:tc>
                  <a:txBody>
                    <a:bodyPr/>
                    <a:lstStyle/>
                    <a:p>
                      <a:pPr marL="0" lvl="0" indent="0" algn="ctr" rtl="0">
                        <a:lnSpc>
                          <a:spcPct val="115000"/>
                        </a:lnSpc>
                        <a:spcBef>
                          <a:spcPts val="0"/>
                        </a:spcBef>
                        <a:spcAft>
                          <a:spcPts val="1000"/>
                        </a:spcAft>
                        <a:buClr>
                          <a:srgbClr val="000000"/>
                        </a:buClr>
                        <a:buSzPts val="1100"/>
                        <a:buFont typeface="Arial"/>
                        <a:buNone/>
                      </a:pPr>
                      <a:r>
                        <a:rPr lang="es" sz="2100" b="1">
                          <a:solidFill>
                            <a:srgbClr val="000000"/>
                          </a:solidFill>
                          <a:latin typeface="DM Sans"/>
                          <a:ea typeface="DM Sans"/>
                          <a:cs typeface="DM Sans"/>
                          <a:sym typeface="DM Sans"/>
                        </a:rPr>
                        <a:t>TRUNCATE</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lang="es" sz="1350" b="1">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lang="es" sz="1350" b="1">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271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0" i="0" u="none" strike="noStrike" cap="none" dirty="0">
                <a:solidFill>
                  <a:srgbClr val="0070C0"/>
                </a:solidFill>
                <a:latin typeface="Calibri"/>
                <a:ea typeface="Calibri"/>
                <a:cs typeface="Calibri"/>
                <a:sym typeface="Calibri"/>
              </a:rPr>
              <a:t>CREATE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70C0"/>
                </a:solidFill>
                <a:latin typeface="Calibri"/>
                <a:ea typeface="Calibri"/>
                <a:cs typeface="Calibri"/>
                <a:sym typeface="Calibri"/>
              </a:rPr>
              <a:t>TABLE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B050"/>
                </a:solidFill>
                <a:latin typeface="Calibri"/>
                <a:ea typeface="Calibri"/>
                <a:cs typeface="Calibri"/>
                <a:sym typeface="Calibri"/>
              </a:rPr>
              <a:t>DAVID</a:t>
            </a:r>
            <a:r>
              <a:rPr lang="es" sz="1100" b="0" i="0" u="none" strike="noStrike" cap="none" dirty="0">
                <a:solidFill>
                  <a:srgbClr val="000000"/>
                </a:solidFill>
                <a:latin typeface="Calibri"/>
                <a:ea typeface="Calibri"/>
                <a:cs typeface="Calibri"/>
                <a:sym typeface="Calibri"/>
              </a:rPr>
              <a:t> (</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'CustomerID' </a:t>
            </a:r>
            <a:r>
              <a:rPr lang="es" sz="1100" dirty="0">
                <a:solidFill>
                  <a:srgbClr val="7030A0"/>
                </a:solidFill>
                <a:latin typeface="Calibri"/>
                <a:ea typeface="Calibri"/>
                <a:cs typeface="Calibri"/>
                <a:sym typeface="Calibri"/>
              </a:rPr>
              <a:t>INT</a:t>
            </a:r>
            <a:r>
              <a:rPr lang="es" sz="1100" dirty="0">
                <a:solidFill>
                  <a:srgbClr val="000000"/>
                </a:solidFill>
                <a:latin typeface="Calibri"/>
                <a:ea typeface="Calibri"/>
                <a:cs typeface="Calibri"/>
                <a:sym typeface="Calibri"/>
              </a:rPr>
              <a:t>,</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'ContactName'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'Address' </a:t>
            </a:r>
            <a:r>
              <a:rPr lang="es" sz="1100" dirty="0">
                <a:solidFill>
                  <a:srgbClr val="7030A0"/>
                </a:solidFill>
                <a:latin typeface="Calibri"/>
                <a:ea typeface="Calibri"/>
                <a:cs typeface="Calibri"/>
                <a:sym typeface="Calibri"/>
              </a:rPr>
              <a:t>VARCHAR(45),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'City'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'PostalCode' </a:t>
            </a:r>
            <a:r>
              <a:rPr lang="es" sz="1100" dirty="0">
                <a:solidFill>
                  <a:srgbClr val="7030A0"/>
                </a:solidFill>
                <a:latin typeface="Calibri"/>
                <a:ea typeface="Calibri"/>
                <a:cs typeface="Calibri"/>
                <a:sym typeface="Calibri"/>
              </a:rPr>
              <a:t>VARCHAR(15),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'Country'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t>
            </a:r>
            <a:r>
              <a:rPr lang="es" sz="1100" dirty="0">
                <a:solidFill>
                  <a:srgbClr val="0070C0"/>
                </a:solidFill>
                <a:latin typeface="Calibri"/>
                <a:ea typeface="Calibri"/>
                <a:cs typeface="Calibri"/>
                <a:sym typeface="Calibri"/>
              </a:rPr>
              <a:t>PRIMARY KEY </a:t>
            </a:r>
            <a:r>
              <a:rPr lang="es" sz="1100" dirty="0">
                <a:solidFill>
                  <a:srgbClr val="000000"/>
                </a:solidFill>
                <a:latin typeface="Calibri"/>
                <a:ea typeface="Calibri"/>
                <a:cs typeface="Calibri"/>
                <a:sym typeface="Calibri"/>
              </a:rPr>
              <a:t>('CustomerID'));</a:t>
            </a:r>
            <a:endParaRPr sz="800" dirty="0"/>
          </a:p>
        </p:txBody>
      </p:sp>
      <p:pic>
        <p:nvPicPr>
          <p:cNvPr id="689" name="Google Shape;689;p101"/>
          <p:cNvPicPr preferRelativeResize="0"/>
          <p:nvPr/>
        </p:nvPicPr>
        <p:blipFill rotWithShape="1">
          <a:blip r:embed="rId3">
            <a:alphaModFix/>
          </a:blip>
          <a:srcRect/>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a:t>
            </a:r>
            <a:r>
              <a:rPr lang="es" b="1">
                <a:latin typeface="DM Sans"/>
                <a:ea typeface="DM Sans"/>
                <a:cs typeface="DM Sans"/>
                <a:sym typeface="DM Sans"/>
              </a:rPr>
              <a:t> </a:t>
            </a:r>
            <a:r>
              <a:rPr lang="es" sz="1400" b="1">
                <a:solidFill>
                  <a:srgbClr val="000000"/>
                </a:solidFill>
                <a:latin typeface="DM Sans"/>
                <a:ea typeface="DM Sans"/>
                <a:cs typeface="DM Sans"/>
                <a:sym typeface="DM Sans"/>
              </a:rPr>
              <a:t>1</a:t>
            </a:r>
            <a:endParaRPr sz="1400" b="1">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Calibri"/>
                <a:ea typeface="Calibri"/>
                <a:cs typeface="Calibri"/>
                <a:sym typeface="Calibri"/>
              </a:rPr>
              <a:t>CREATE TABLE </a:t>
            </a:r>
            <a:r>
              <a:rPr lang="es" sz="1200" dirty="0">
                <a:solidFill>
                  <a:srgbClr val="00B050"/>
                </a:solidFill>
                <a:latin typeface="Calibri"/>
                <a:ea typeface="Calibri"/>
                <a:cs typeface="Calibri"/>
                <a:sym typeface="Calibri"/>
              </a:rPr>
              <a:t>visits</a:t>
            </a:r>
            <a:r>
              <a:rPr lang="es" sz="1200" dirty="0">
                <a:solidFill>
                  <a:srgbClr val="0070C0"/>
                </a:solidFill>
                <a:latin typeface="Calibri"/>
                <a:ea typeface="Calibri"/>
                <a:cs typeface="Calibri"/>
                <a:sym typeface="Calibri"/>
              </a:rPr>
              <a:t> </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visit_id </a:t>
            </a:r>
            <a:r>
              <a:rPr lang="es" sz="1200" dirty="0">
                <a:solidFill>
                  <a:srgbClr val="7030A0"/>
                </a:solidFill>
                <a:latin typeface="Calibri"/>
                <a:ea typeface="Calibri"/>
                <a:cs typeface="Calibri"/>
                <a:sym typeface="Calibri"/>
              </a:rPr>
              <a:t>INT PRIMARY KEY,</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first_name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last_name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visited_at </a:t>
            </a:r>
            <a:r>
              <a:rPr lang="es" sz="1200" dirty="0">
                <a:solidFill>
                  <a:srgbClr val="7030A0"/>
                </a:solidFill>
                <a:latin typeface="Calibri"/>
                <a:ea typeface="Calibri"/>
                <a:cs typeface="Calibri"/>
                <a:sym typeface="Calibri"/>
              </a:rPr>
              <a:t>DATETIME</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phone </a:t>
            </a:r>
            <a:r>
              <a:rPr lang="es" sz="1200" dirty="0">
                <a:solidFill>
                  <a:srgbClr val="7030A0"/>
                </a:solidFill>
                <a:latin typeface="Calibri"/>
                <a:ea typeface="Calibri"/>
                <a:cs typeface="Calibri"/>
                <a:sym typeface="Calibri"/>
              </a:rPr>
              <a:t>VARCHAR(20),</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store_id </a:t>
            </a:r>
            <a:r>
              <a:rPr lang="es" sz="1200" dirty="0">
                <a:solidFill>
                  <a:srgbClr val="7030A0"/>
                </a:solidFill>
                <a:latin typeface="Calibri"/>
                <a:ea typeface="Calibri"/>
                <a:cs typeface="Calibri"/>
                <a:sym typeface="Calibri"/>
              </a:rPr>
              <a:t>INT NOT NULL</a:t>
            </a:r>
            <a:r>
              <a:rPr lang="es" sz="1200" dirty="0">
                <a:solidFill>
                  <a:srgbClr val="000000"/>
                </a:solidFill>
                <a:latin typeface="Calibri"/>
                <a:ea typeface="Calibri"/>
                <a:cs typeface="Calibri"/>
                <a:sym typeface="Calibri"/>
              </a:rPr>
              <a:t>);</a:t>
            </a:r>
            <a:endParaRPr sz="1200" dirty="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Para </a:t>
            </a:r>
            <a:r>
              <a:rPr lang="es" sz="1350" b="1">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datos</a:t>
            </a:r>
            <a:endParaRPr sz="4000" b="1" i="0" u="none" strike="noStrike" cap="non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latin typeface="DM Sans"/>
                <a:ea typeface="DM Sans"/>
                <a:cs typeface="DM Sans"/>
                <a:sym typeface="DM Sans"/>
              </a:rPr>
              <a:t>Algunos de los tipos de datos más comunes son:</a:t>
            </a:r>
            <a:endParaRPr sz="1350" dirty="0">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INT o INTEGER</a:t>
            </a:r>
            <a:r>
              <a:rPr lang="es" sz="1350" dirty="0">
                <a:solidFill>
                  <a:srgbClr val="000000"/>
                </a:solidFill>
                <a:latin typeface="DM Sans"/>
                <a:ea typeface="DM Sans"/>
                <a:cs typeface="DM Sans"/>
                <a:sym typeface="DM Sans"/>
              </a:rPr>
              <a:t>: Un entero de longitud media.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CHAR(n)</a:t>
            </a:r>
            <a:r>
              <a:rPr lang="es" sz="1350" dirty="0">
                <a:solidFill>
                  <a:srgbClr val="000000"/>
                </a:solidFill>
                <a:latin typeface="DM Sans"/>
                <a:ea typeface="DM Sans"/>
                <a:cs typeface="DM Sans"/>
                <a:sym typeface="DM Sans"/>
              </a:rPr>
              <a:t>: Una cadena de caracteres de longitud fija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VARCHAR(n)</a:t>
            </a:r>
            <a:r>
              <a:rPr lang="es" sz="1350" dirty="0">
                <a:solidFill>
                  <a:srgbClr val="000000"/>
                </a:solidFill>
                <a:latin typeface="DM Sans"/>
                <a:ea typeface="DM Sans"/>
                <a:cs typeface="DM Sans"/>
                <a:sym typeface="DM Sans"/>
              </a:rPr>
              <a:t>: Una cadena de caracteres de longitud variable. Es posible fijar una longitud máxima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 entre los paréntesis.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BOOL o BOOLEAN</a:t>
            </a:r>
            <a:r>
              <a:rPr lang="es" sz="1350" dirty="0">
                <a:solidFill>
                  <a:srgbClr val="000000"/>
                </a:solidFill>
                <a:latin typeface="DM Sans"/>
                <a:ea typeface="DM Sans"/>
                <a:cs typeface="DM Sans"/>
                <a:sym typeface="DM Sans"/>
              </a:rPr>
              <a:t>: Un valor booleano, donde 0 indica falso y 1 indica verdadero.</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DECIMAL(size, d</a:t>
            </a:r>
            <a:r>
              <a:rPr lang="es" sz="1350" dirty="0">
                <a:solidFill>
                  <a:srgbClr val="000000"/>
                </a:solidFill>
                <a:latin typeface="DM Sans"/>
                <a:ea typeface="DM Sans"/>
                <a:cs typeface="DM Sans"/>
                <a:sym typeface="DM Sans"/>
              </a:rPr>
              <a:t>): Un número decimal de punto fijo. Opcionalmente se puede especificar la cantidad total de dígitos en </a:t>
            </a:r>
            <a:r>
              <a:rPr lang="es" sz="1350" i="1" dirty="0">
                <a:solidFill>
                  <a:srgbClr val="000000"/>
                </a:solidFill>
                <a:latin typeface="DM Sans"/>
                <a:ea typeface="DM Sans"/>
                <a:cs typeface="DM Sans"/>
                <a:sym typeface="DM Sans"/>
              </a:rPr>
              <a:t>size </a:t>
            </a:r>
            <a:r>
              <a:rPr lang="es" sz="1350" dirty="0">
                <a:solidFill>
                  <a:srgbClr val="000000"/>
                </a:solidFill>
                <a:latin typeface="DM Sans"/>
                <a:ea typeface="DM Sans"/>
                <a:cs typeface="DM Sans"/>
                <a:sym typeface="DM Sans"/>
              </a:rPr>
              <a:t>y la cantidad de dígitos posteriores al punto decimal en </a:t>
            </a:r>
            <a:r>
              <a:rPr lang="es" sz="1350" i="1" dirty="0">
                <a:solidFill>
                  <a:srgbClr val="000000"/>
                </a:solidFill>
                <a:latin typeface="DM Sans"/>
                <a:ea typeface="DM Sans"/>
                <a:cs typeface="DM Sans"/>
                <a:sym typeface="DM Sans"/>
              </a:rPr>
              <a:t>d.</a:t>
            </a:r>
            <a:endParaRPr sz="1350" dirty="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Restricciones de columnas</a:t>
            </a:r>
            <a:endParaRPr sz="4000" b="1" i="0" u="none" strike="noStrike" cap="non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solidFill>
                  <a:srgbClr val="000000"/>
                </a:solidFill>
                <a:latin typeface="DM Sans"/>
                <a:ea typeface="DM Sans"/>
                <a:cs typeface="DM Sans"/>
                <a:sym typeface="DM Sans"/>
              </a:rPr>
              <a:t>Puede haber una, ninguna o varias de las siguientes restricciones: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NOT NULL</a:t>
            </a:r>
            <a:r>
              <a:rPr lang="es" sz="1350" dirty="0">
                <a:solidFill>
                  <a:srgbClr val="000000"/>
                </a:solidFill>
                <a:latin typeface="DM Sans"/>
                <a:ea typeface="DM Sans"/>
                <a:cs typeface="DM Sans"/>
                <a:sym typeface="DM Sans"/>
              </a:rPr>
              <a:t>: indica que la columna no puede tener valores nulos.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UNIQUE</a:t>
            </a:r>
            <a:r>
              <a:rPr lang="es" sz="1350" dirty="0">
                <a:solidFill>
                  <a:srgbClr val="000000"/>
                </a:solidFill>
                <a:latin typeface="DM Sans"/>
                <a:ea typeface="DM Sans"/>
                <a:cs typeface="DM Sans"/>
                <a:sym typeface="DM Sans"/>
              </a:rPr>
              <a:t>: indica que la columna no puede tener valores repetidos.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PRIMARY KEY</a:t>
            </a:r>
            <a:r>
              <a:rPr lang="es" sz="1350" dirty="0">
                <a:solidFill>
                  <a:srgbClr val="000000"/>
                </a:solidFill>
                <a:latin typeface="DM Sans"/>
                <a:ea typeface="DM Sans"/>
                <a:cs typeface="DM Sans"/>
                <a:sym typeface="DM Sans"/>
              </a:rPr>
              <a:t>: indica que la columna es la clave primaria de la tabla.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REFERENCES</a:t>
            </a:r>
            <a:r>
              <a:rPr lang="es" sz="1350" dirty="0">
                <a:solidFill>
                  <a:srgbClr val="000000"/>
                </a:solidFill>
                <a:latin typeface="DM Sans"/>
                <a:ea typeface="DM Sans"/>
                <a:cs typeface="DM Sans"/>
                <a:sym typeface="DM Sans"/>
              </a:rPr>
              <a:t>: indica que la columna es clave foránea a la columna referenciada de la tabla referenciada.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CHECK</a:t>
            </a:r>
            <a:r>
              <a:rPr lang="es" sz="1350" dirty="0">
                <a:solidFill>
                  <a:srgbClr val="000000"/>
                </a:solidFill>
                <a:latin typeface="DM Sans"/>
                <a:ea typeface="DM Sans"/>
                <a:cs typeface="DM Sans"/>
                <a:sym typeface="DM Sans"/>
              </a:rPr>
              <a:t>: indica que la columna debe cumplir las condiciones especificadas.</a:t>
            </a:r>
            <a:endParaRPr sz="1350" dirty="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lang="es" sz="1350" b="1">
                <a:latin typeface="DM Sans"/>
                <a:ea typeface="DM Sans"/>
                <a:cs typeface="DM Sans"/>
                <a:sym typeface="DM Sans"/>
              </a:rPr>
              <a:t>base de datos</a:t>
            </a:r>
            <a:r>
              <a:rPr lang="es" sz="1350">
                <a:latin typeface="DM Sans"/>
                <a:ea typeface="DM Sans"/>
                <a:cs typeface="DM Sans"/>
                <a:sym typeface="DM Sans"/>
              </a:rPr>
              <a:t> completa o solo una </a:t>
            </a:r>
            <a:r>
              <a:rPr lang="es" sz="1350" b="1">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lang="es" sz="1350" b="1">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marL="45720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DROP</a:t>
            </a:r>
            <a:r>
              <a:rPr lang="es" sz="1400" dirty="0">
                <a:solidFill>
                  <a:srgbClr val="000000"/>
                </a:solidFill>
                <a:latin typeface="Calibri"/>
                <a:ea typeface="Calibri"/>
                <a:cs typeface="Calibri"/>
                <a:sym typeface="Calibri"/>
              </a:rPr>
              <a:t> </a:t>
            </a:r>
            <a:r>
              <a:rPr lang="es" sz="1400" dirty="0">
                <a:solidFill>
                  <a:srgbClr val="0070C0"/>
                </a:solidFill>
                <a:latin typeface="Calibri"/>
                <a:ea typeface="Calibri"/>
                <a:cs typeface="Calibri"/>
                <a:sym typeface="Calibri"/>
              </a:rPr>
              <a:t>TABLE</a:t>
            </a:r>
            <a:r>
              <a:rPr lang="es" sz="1400" dirty="0">
                <a:solidFill>
                  <a:srgbClr val="000000"/>
                </a:solidFill>
                <a:latin typeface="Calibri"/>
                <a:ea typeface="Calibri"/>
                <a:cs typeface="Calibri"/>
                <a:sym typeface="Calibri"/>
              </a:rPr>
              <a:t> </a:t>
            </a:r>
            <a:r>
              <a:rPr lang="es" sz="1400" dirty="0">
                <a:solidFill>
                  <a:srgbClr val="00B050"/>
                </a:solidFill>
                <a:latin typeface="Calibri"/>
                <a:ea typeface="Calibri"/>
                <a:cs typeface="Calibri"/>
                <a:sym typeface="Calibri"/>
              </a:rPr>
              <a:t>DAVID;</a:t>
            </a:r>
            <a:endParaRPr sz="1400" dirty="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a:t>
            </a:r>
            <a:r>
              <a:rPr lang="es" b="1">
                <a:latin typeface="DM Sans"/>
                <a:ea typeface="DM Sans"/>
                <a:cs typeface="DM Sans"/>
                <a:sym typeface="DM Sans"/>
              </a:rPr>
              <a:t>3</a:t>
            </a:r>
            <a:endParaRPr sz="1400" b="1">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y TRUNCATE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a:t>
            </a:r>
            <a:endParaRPr sz="4000" b="1" i="0" u="none" strike="noStrike" cap="non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a:t>
            </a:r>
            <a:endParaRPr sz="4000" b="1" i="0" u="none" strike="noStrike" cap="non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Definiciones por defecto</a:t>
            </a:r>
            <a:endParaRPr sz="4000" b="1" i="0" u="none" strike="noStrike" cap="non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lang="es" sz="1350" b="1">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ejemplos</a:t>
            </a:r>
            <a:endParaRPr sz="4000" b="1" i="0" u="none" strike="noStrike" cap="non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ADD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 </a:t>
            </a:r>
            <a:r>
              <a:rPr lang="es" sz="1400" dirty="0">
                <a:solidFill>
                  <a:srgbClr val="7030A0"/>
                </a:solidFill>
                <a:latin typeface="DM Sans"/>
                <a:ea typeface="DM Sans"/>
                <a:cs typeface="DM Sans"/>
                <a:sym typeface="DM Sans"/>
              </a:rPr>
              <a:t>varchar(20);</a:t>
            </a:r>
            <a:endParaRPr sz="1400" dirty="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DROP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a:t>
            </a:r>
            <a:endParaRPr sz="1400" dirty="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lang="es" sz="1350" b="1">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lang="es" sz="1350" b="1">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lang="es" sz="1350" b="1">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Clr>
                <a:srgbClr val="000000"/>
              </a:buClr>
              <a:buSzPts val="1100"/>
              <a:buFont typeface="Arial"/>
              <a:buNone/>
            </a:pPr>
            <a:endParaRPr sz="10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TRUNCATE ejemplos</a:t>
            </a:r>
            <a:endParaRPr sz="3500" b="1" i="0" u="none" strike="noStrike" cap="non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2</a:t>
            </a:r>
            <a:endParaRPr sz="1400" b="1">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1</a:t>
            </a:r>
            <a:endParaRPr sz="1400" b="1">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TRUNCATE TABLE </a:t>
            </a:r>
            <a:r>
              <a:rPr lang="es" sz="1400" dirty="0">
                <a:solidFill>
                  <a:srgbClr val="EEFF41"/>
                </a:solidFill>
                <a:latin typeface="Calibri"/>
                <a:ea typeface="Calibri"/>
                <a:cs typeface="Calibri"/>
                <a:sym typeface="Calibri"/>
              </a:rPr>
              <a:t>Customers</a:t>
            </a:r>
            <a:r>
              <a:rPr lang="es" sz="1400" dirty="0">
                <a:solidFill>
                  <a:srgbClr val="0070C0"/>
                </a:solidFill>
                <a:latin typeface="Calibri"/>
                <a:ea typeface="Calibri"/>
                <a:cs typeface="Calibri"/>
                <a:sym typeface="Calibri"/>
              </a:rPr>
              <a:t>;</a:t>
            </a:r>
            <a:endParaRPr sz="1400" dirty="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latin typeface="DM Sans"/>
                <a:ea typeface="DM Sans"/>
                <a:cs typeface="DM Sans"/>
                <a:sym typeface="DM Sans"/>
              </a:rPr>
              <a:t>SQL: </a:t>
            </a:r>
            <a:r>
              <a:rPr lang="es" sz="1350" dirty="0">
                <a:latin typeface="DM Sans"/>
                <a:ea typeface="DM Sans"/>
                <a:cs typeface="DM Sans"/>
                <a:sym typeface="DM Sans"/>
              </a:rPr>
              <a:t>Colección de tablas que almacena un conjunto específico de datos estructurados.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NoSQL: </a:t>
            </a:r>
            <a:r>
              <a:rPr lang="es" sz="1350" dirty="0">
                <a:latin typeface="DM Sans"/>
                <a:ea typeface="DM Sans"/>
                <a:cs typeface="DM Sans"/>
                <a:sym typeface="DM Sans"/>
              </a:rPr>
              <a:t> variedad de modelos en datos, incluidos los formatos de clave-valor, documento, columna y grafos.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NewSQL: </a:t>
            </a:r>
            <a:r>
              <a:rPr lang="es" sz="1350" dirty="0">
                <a:latin typeface="DM Sans"/>
                <a:ea typeface="DM Sans"/>
                <a:cs typeface="DM Sans"/>
                <a:sym typeface="DM Sans"/>
              </a:rPr>
              <a:t>NewSQL tiene una escalabilidad como NoSQL y garantiza estructura ACID de RDBMS </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Analytical: </a:t>
            </a:r>
            <a:r>
              <a:rPr lang="es" sz="1350" dirty="0">
                <a:latin typeface="DM Sans"/>
                <a:ea typeface="DM Sans"/>
                <a:cs typeface="DM Sans"/>
                <a:sym typeface="DM Sans"/>
              </a:rPr>
              <a:t>almacena y administra big data usando Business Intelligence (BI).</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As a service: </a:t>
            </a:r>
            <a:r>
              <a:rPr lang="es" sz="1350" dirty="0">
                <a:latin typeface="DM Sans"/>
                <a:ea typeface="DM Sans"/>
                <a:cs typeface="DM Sans"/>
                <a:sym typeface="DM Sans"/>
              </a:rPr>
              <a:t>servidor que utiliza una aplicación de base de datos que proporciona servicios de base de datos a otros programas informáticos.</a:t>
            </a:r>
            <a:endParaRPr sz="1350" i="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Ejemplo</a:t>
            </a:r>
            <a:endParaRPr sz="3500" b="1" i="0" u="none" strike="noStrike" cap="non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lang="es" sz="1350" b="1">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lang="es" sz="1350" b="1">
                <a:solidFill>
                  <a:srgbClr val="000000"/>
                </a:solidFill>
                <a:latin typeface="DM Sans"/>
                <a:ea typeface="DM Sans"/>
                <a:cs typeface="DM Sans"/>
                <a:sym typeface="DM Sans"/>
              </a:rPr>
              <a:t>Esta columna será clave foránea a la columna CategoryID de la tabla Categories.</a:t>
            </a:r>
            <a:endParaRPr sz="1350" b="1">
              <a:solidFill>
                <a:srgbClr val="000000"/>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consideraciones</a:t>
            </a:r>
            <a:endParaRPr sz="4000" b="1" i="0" u="none" strike="noStrike" cap="non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lang="es" sz="1350" i="1">
                <a:solidFill>
                  <a:srgbClr val="000000"/>
                </a:solidFill>
                <a:latin typeface="DM Sans"/>
                <a:ea typeface="DM Sans"/>
                <a:cs typeface="DM Sans"/>
                <a:sym typeface="DM Sans"/>
              </a:rPr>
              <a:t>Se realiza para mantener la integridad de los datos almacenados.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lang="es" sz="1350" i="1">
                <a:solidFill>
                  <a:srgbClr val="000000"/>
                </a:solidFill>
                <a:latin typeface="DM Sans"/>
                <a:ea typeface="DM Sans"/>
                <a:cs typeface="DM Sans"/>
                <a:sym typeface="DM Sans"/>
              </a:rPr>
              <a:t>pero que estas modificaciones deberán propagarse en cascada hacia el resto de tablas.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Manipulación</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de datos (DML)</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235400" cy="2684217"/>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SELECT FROM</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INSERT</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UPDATE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1000"/>
                        </a:spcAft>
                        <a:buClr>
                          <a:srgbClr val="000000"/>
                        </a:buClr>
                        <a:buSzPts val="1100"/>
                        <a:buFont typeface="Arial"/>
                        <a:buNone/>
                      </a:pPr>
                      <a:r>
                        <a:rPr lang="es" sz="2400" b="1" dirty="0">
                          <a:latin typeface="DM Sans"/>
                          <a:ea typeface="DM Sans"/>
                          <a:cs typeface="DM Sans"/>
                          <a:sym typeface="DM Sans"/>
                        </a:rPr>
                        <a:t>DELETE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866" name="Google Shape;866;p120"/>
          <p:cNvSpPr txBox="1"/>
          <p:nvPr/>
        </p:nvSpPr>
        <p:spPr>
          <a:xfrm>
            <a:off x="4070325" y="1838388"/>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lang="es" sz="2500" b="1">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lang="es" sz="2500" b="1">
                <a:solidFill>
                  <a:schemeClr val="accent6"/>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a:t>
            </a:r>
            <a:endParaRPr sz="4000" b="1" i="0" u="none" strike="noStrike" cap="non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lang="es" sz="1350" i="1">
                <a:solidFill>
                  <a:srgbClr val="000000"/>
                </a:solidFill>
                <a:latin typeface="DM Sans"/>
                <a:ea typeface="DM Sans"/>
                <a:cs typeface="DM Sans"/>
                <a:sym typeface="DM Sans"/>
              </a:rPr>
              <a:t>subconjunto específico de columnas.</a:t>
            </a:r>
            <a:endParaRPr sz="1350" i="1">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lang="es" sz="1350" i="1">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a:t>
            </a:r>
            <a:r>
              <a:rPr lang="es" sz="1350" i="1">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lang="es" sz="1350" i="1">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lang="es" sz="1350" b="1">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5985</Words>
  <Application>Microsoft Office PowerPoint</Application>
  <PresentationFormat>On-screen Show (16:9)</PresentationFormat>
  <Paragraphs>640</Paragraphs>
  <Slides>120</Slides>
  <Notes>120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DM Sans</vt:lpstr>
      <vt:lpstr>Helvetica Neue Light</vt:lpstr>
      <vt:lpstr>Arial</vt:lpstr>
      <vt:lpstr>Roboto Mono</vt:lpstr>
      <vt:lpstr>Calibri</vt:lpstr>
      <vt:lpstr>Helvetica Neue</vt:lpstr>
      <vt:lpstr>Verdana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Bustos, David</cp:lastModifiedBy>
  <cp:revision>4</cp:revision>
  <dcterms:modified xsi:type="dcterms:W3CDTF">2024-04-10T03:03:37Z</dcterms:modified>
</cp:coreProperties>
</file>